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6045" r:id="rId1"/>
  </p:sldMasterIdLst>
  <p:notesMasterIdLst>
    <p:notesMasterId r:id="rId49"/>
  </p:notesMasterIdLst>
  <p:handoutMasterIdLst>
    <p:handoutMasterId r:id="rId50"/>
  </p:handoutMasterIdLst>
  <p:sldIdLst>
    <p:sldId id="357" r:id="rId2"/>
    <p:sldId id="358" r:id="rId3"/>
    <p:sldId id="418" r:id="rId4"/>
    <p:sldId id="368" r:id="rId5"/>
    <p:sldId id="382" r:id="rId6"/>
    <p:sldId id="384" r:id="rId7"/>
    <p:sldId id="385" r:id="rId8"/>
    <p:sldId id="423" r:id="rId9"/>
    <p:sldId id="424" r:id="rId10"/>
    <p:sldId id="425" r:id="rId11"/>
    <p:sldId id="426" r:id="rId12"/>
    <p:sldId id="434" r:id="rId13"/>
    <p:sldId id="427" r:id="rId14"/>
    <p:sldId id="428" r:id="rId15"/>
    <p:sldId id="431" r:id="rId16"/>
    <p:sldId id="432" r:id="rId17"/>
    <p:sldId id="460" r:id="rId18"/>
    <p:sldId id="436" r:id="rId19"/>
    <p:sldId id="437" r:id="rId20"/>
    <p:sldId id="435" r:id="rId21"/>
    <p:sldId id="438" r:id="rId22"/>
    <p:sldId id="440" r:id="rId23"/>
    <p:sldId id="441" r:id="rId24"/>
    <p:sldId id="442" r:id="rId25"/>
    <p:sldId id="439" r:id="rId26"/>
    <p:sldId id="445" r:id="rId27"/>
    <p:sldId id="446" r:id="rId28"/>
    <p:sldId id="447" r:id="rId29"/>
    <p:sldId id="453" r:id="rId30"/>
    <p:sldId id="443" r:id="rId31"/>
    <p:sldId id="451" r:id="rId32"/>
    <p:sldId id="452" r:id="rId33"/>
    <p:sldId id="448" r:id="rId34"/>
    <p:sldId id="449" r:id="rId35"/>
    <p:sldId id="420" r:id="rId36"/>
    <p:sldId id="455" r:id="rId37"/>
    <p:sldId id="391" r:id="rId38"/>
    <p:sldId id="462" r:id="rId39"/>
    <p:sldId id="461" r:id="rId40"/>
    <p:sldId id="454" r:id="rId41"/>
    <p:sldId id="415" r:id="rId42"/>
    <p:sldId id="456" r:id="rId43"/>
    <p:sldId id="457" r:id="rId44"/>
    <p:sldId id="458" r:id="rId45"/>
    <p:sldId id="459" r:id="rId46"/>
    <p:sldId id="422" r:id="rId47"/>
    <p:sldId id="362" r:id="rId48"/>
  </p:sldIdLst>
  <p:sldSz cx="9144000" cy="6858000" type="screen4x3"/>
  <p:notesSz cx="6735763" cy="9866313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7" autoAdjust="0"/>
    <p:restoredTop sz="99282" autoAdjust="0"/>
  </p:normalViewPr>
  <p:slideViewPr>
    <p:cSldViewPr>
      <p:cViewPr varScale="1">
        <p:scale>
          <a:sx n="79" d="100"/>
          <a:sy n="79" d="100"/>
        </p:scale>
        <p:origin x="-102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5267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6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6400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359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359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71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71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71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71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359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889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58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0995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2517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0995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0995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0463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94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46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2194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58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8425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81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93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07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244899" indent="-244899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29" bIns="91429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97118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57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684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86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08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85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23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2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1/17/2020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65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6" r:id="rId1"/>
    <p:sldLayoutId id="2147486047" r:id="rId2"/>
    <p:sldLayoutId id="2147486048" r:id="rId3"/>
    <p:sldLayoutId id="2147486049" r:id="rId4"/>
    <p:sldLayoutId id="2147486050" r:id="rId5"/>
    <p:sldLayoutId id="2147486051" r:id="rId6"/>
    <p:sldLayoutId id="2147486052" r:id="rId7"/>
    <p:sldLayoutId id="2147486053" r:id="rId8"/>
    <p:sldLayoutId id="2147486054" r:id="rId9"/>
    <p:sldLayoutId id="2147486055" r:id="rId10"/>
    <p:sldLayoutId id="2147486056" r:id="rId11"/>
    <p:sldLayoutId id="2147486057" r:id="rId12"/>
    <p:sldLayoutId id="2147486058" r:id="rId13"/>
    <p:sldLayoutId id="2147486059" r:id="rId14"/>
    <p:sldLayoutId id="2147486060" r:id="rId15"/>
    <p:sldLayoutId id="2147486061" r:id="rId16"/>
    <p:sldLayoutId id="2147486062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110.jpeg"/><Relationship Id="rId3" Type="http://schemas.openxmlformats.org/officeDocument/2006/relationships/image" Target="../media/image95.jpeg"/><Relationship Id="rId21" Type="http://schemas.openxmlformats.org/officeDocument/2006/relationships/image" Target="../media/image113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8.jpeg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23" Type="http://schemas.openxmlformats.org/officeDocument/2006/relationships/image" Target="../media/image115.jpeg"/><Relationship Id="rId10" Type="http://schemas.openxmlformats.org/officeDocument/2006/relationships/image" Target="../media/image102.jpeg"/><Relationship Id="rId19" Type="http://schemas.openxmlformats.org/officeDocument/2006/relationships/image" Target="../media/image111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Relationship Id="rId22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33.gif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3.gif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33.gif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gode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4" y="457200"/>
            <a:ext cx="1530247" cy="186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lagodexi_drosha.jpg"/>
          <p:cNvPicPr>
            <a:picLocks noChangeAspect="1"/>
          </p:cNvPicPr>
          <p:nvPr/>
        </p:nvPicPr>
        <p:blipFill>
          <a:blip r:embed="rId4" cstate="print"/>
          <a:srcRect l="7843" t="16087" r="8597" b="15178"/>
          <a:stretch>
            <a:fillRect/>
          </a:stretch>
        </p:blipFill>
        <p:spPr>
          <a:xfrm>
            <a:off x="3276600" y="3733800"/>
            <a:ext cx="2483224" cy="168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2590800"/>
            <a:ext cx="8001000" cy="8382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29" tIns="45715" rIns="91429" bIns="45715" rtlCol="0" anchor="ctr">
            <a:norm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cadNusx" pitchFamily="2" charset="0"/>
                <a:ea typeface="+mj-ea"/>
                <a:cs typeface="+mj-cs"/>
              </a:rPr>
              <a:t>ლ</a:t>
            </a:r>
            <a:r>
              <a:rPr lang="ka-GE" sz="2800" b="1" dirty="0" smtClean="0">
                <a:solidFill>
                  <a:srgbClr val="002060"/>
                </a:solidFill>
                <a:latin typeface="AcadNusx" pitchFamily="2" charset="0"/>
                <a:ea typeface="+mj-ea"/>
                <a:cs typeface="+mj-cs"/>
              </a:rPr>
              <a:t>აგოდეხის მუნიციპალიტეტის მერია</a:t>
            </a:r>
            <a:endParaRPr lang="en-US" sz="2000" b="1" dirty="0">
              <a:solidFill>
                <a:srgbClr val="002060"/>
              </a:solidFill>
              <a:latin typeface="AcadNusx" pitchFamily="2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5791200"/>
            <a:ext cx="3276600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www.lagodekhi.gov.ge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6248400"/>
            <a:ext cx="5334000" cy="3077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www.facebook.com/</a:t>
            </a:r>
            <a:r>
              <a:rPr lang="ka-GE" sz="1400" b="1" dirty="0" smtClean="0">
                <a:solidFill>
                  <a:srgbClr val="002060"/>
                </a:solidFill>
              </a:rPr>
              <a:t>ლაგოდეხის-მუნიციპალიტეტის-მერია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859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228600"/>
            <a:ext cx="89154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სოფ. თელაში ბაისუბნის ხევზე ნაპირსამაგრი რკინა ბეტონის მოწყობა (61 გრძ.მ.)  </a:t>
            </a:r>
            <a:r>
              <a:rPr lang="en-US" b="1" dirty="0" smtClean="0">
                <a:solidFill>
                  <a:srgbClr val="002060"/>
                </a:solidFill>
              </a:rPr>
              <a:t>88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933.82 </a:t>
            </a:r>
            <a:r>
              <a:rPr lang="ka-GE" b="1" dirty="0" smtClean="0">
                <a:solidFill>
                  <a:srgbClr val="002060"/>
                </a:solidFill>
              </a:rPr>
              <a:t> ლარი</a:t>
            </a:r>
          </a:p>
        </p:txBody>
      </p:sp>
      <p:pic>
        <p:nvPicPr>
          <p:cNvPr id="115714" name="Picture 2" descr="C:\Users\manana.lobzhanidze\Desktop\როინის გადარჩეული ბოლო\თელის გაბიონი\DSC_1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52253"/>
            <a:ext cx="3352800" cy="2100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5715" name="Picture 3" descr="C:\Users\manana.lobzhanidze\Desktop\როინის გადარჩეული ბოლო\თელის გაბიონი\DSC_1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5840"/>
            <a:ext cx="3276600" cy="213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457200" y="3505200"/>
            <a:ext cx="83058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სოფ.გურგენიანში კიროვკაზე გაბიონის მოწყობა</a:t>
            </a:r>
            <a:r>
              <a:rPr lang="en-US" b="1" dirty="0" smtClean="0">
                <a:solidFill>
                  <a:srgbClr val="002060"/>
                </a:solidFill>
              </a:rPr>
              <a:t> 78 </a:t>
            </a:r>
            <a:r>
              <a:rPr lang="ka-GE" b="1" dirty="0" smtClean="0">
                <a:solidFill>
                  <a:srgbClr val="002060"/>
                </a:solidFill>
              </a:rPr>
              <a:t>გრძ. მ. – </a:t>
            </a:r>
            <a:r>
              <a:rPr lang="en-US" b="1" dirty="0" smtClean="0">
                <a:solidFill>
                  <a:srgbClr val="002060"/>
                </a:solidFill>
              </a:rPr>
              <a:t>192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767</a:t>
            </a:r>
            <a:r>
              <a:rPr lang="ka-GE" b="1" dirty="0" smtClean="0">
                <a:solidFill>
                  <a:srgbClr val="002060"/>
                </a:solidFill>
              </a:rPr>
              <a:t> ლარი </a:t>
            </a:r>
          </a:p>
        </p:txBody>
      </p:sp>
      <p:pic>
        <p:nvPicPr>
          <p:cNvPr id="115718" name="Picture 6" descr="C:\Users\manana.lobzhanidze\Desktop\როინის გადარჩეული ბოლო\ქვემო გურგენიანის ნინოს ხევის ნაპირსამაგრის მოწყობა\DSC_1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191000"/>
            <a:ext cx="3314402" cy="2215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5719" name="Picture 7" descr="C:\Users\manana.lobzhanidze\Desktop\როინის გადარჩეული ბოლო\ქვემო გურგენიანის ნინოს ხევის ნაპირსამაგრის მოწყობა\DSC_17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191000"/>
            <a:ext cx="3352800" cy="224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0"/>
            <a:ext cx="8458200" cy="83099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 სოფ.ცოდნისკარში ჭვარტლის ხევზე მარცხენა  ნაპირზე გაბიონის მოწყობა (392 გრძ. მ.) </a:t>
            </a:r>
            <a:r>
              <a:rPr lang="en-US" sz="1600" b="1" dirty="0" smtClean="0">
                <a:solidFill>
                  <a:srgbClr val="002060"/>
                </a:solidFill>
              </a:rPr>
              <a:t>458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997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</a:p>
        </p:txBody>
      </p:sp>
      <p:pic>
        <p:nvPicPr>
          <p:cNvPr id="116738" name="Picture 2" descr="C:\Users\manana.lobzhanidze\Desktop\როინის გადარჩეული ბოლო\ცოდნისკარის გაბიონი\DSC_1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436" y="914400"/>
            <a:ext cx="3231975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39" name="Picture 3" descr="C:\Users\manana.lobzhanidze\Desktop\როინის გადარჩეული ბოლო\ცოდნისკარის გაბიონი\DSC_1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914400"/>
            <a:ext cx="3291818" cy="22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304800" y="3200400"/>
            <a:ext cx="8458200" cy="83099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 სოფ.ჭაბუკიანიდან ქვ. ნაშოვარში გადასასვლელ გზაზე ნაპირსამაგრი გაბიონის მოწყობა (190  გრძ.მ.) – </a:t>
            </a:r>
            <a:r>
              <a:rPr lang="en-US" sz="1600" b="1" dirty="0" smtClean="0">
                <a:solidFill>
                  <a:srgbClr val="002060"/>
                </a:solidFill>
              </a:rPr>
              <a:t>34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251 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</a:p>
        </p:txBody>
      </p:sp>
      <p:pic>
        <p:nvPicPr>
          <p:cNvPr id="116740" name="Picture 4" descr="C:\Users\manana.lobzhanidze\Desktop\როინის გადარჩეული ბოლო\ჭაბუკიანიდან ქვემო ნაშოვარში გადასასვლელი სანიაღვრე არხის გაბიონი\DSC_1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38600"/>
            <a:ext cx="3276600" cy="228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41" name="Picture 5" descr="C:\Users\manana.lobzhanidze\Desktop\როინის გადარჩეული ბოლო\ჭაბუკიანიდან ქვემო ნაშოვარში გადასასვლელი სანიაღვრე არხის გაბიონი\DSC_16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038600"/>
            <a:ext cx="3265500" cy="2182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04800"/>
            <a:ext cx="8610600" cy="175432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ამბულატორიის მშენებლობა/რეაბილიტაცია </a:t>
            </a: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განხორციელდა 8 სოფელში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387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980</a:t>
            </a:r>
            <a:r>
              <a:rPr lang="ka-GE" sz="2400" b="1" dirty="0" smtClean="0">
                <a:solidFill>
                  <a:srgbClr val="002060"/>
                </a:solidFill>
              </a:rPr>
              <a:t> ლარი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2286000"/>
            <a:ext cx="3200400" cy="38164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2200" b="1" dirty="0" smtClean="0">
                <a:solidFill>
                  <a:srgbClr val="002060"/>
                </a:solidFill>
              </a:rPr>
              <a:t>              სოფელი </a:t>
            </a:r>
          </a:p>
          <a:p>
            <a:endParaRPr lang="ka-GE" sz="2200" b="1" dirty="0" smtClean="0">
              <a:solidFill>
                <a:srgbClr val="002060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კაბალი (ბაისუბანი)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აფენი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ფონა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ჭიაური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ნინიგორი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არეშფერანი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მაწიმი</a:t>
            </a:r>
          </a:p>
          <a:p>
            <a:pPr marL="342900" indent="-342900">
              <a:buBlip>
                <a:blip r:embed="rId2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თამარიანი</a:t>
            </a:r>
          </a:p>
          <a:p>
            <a:pPr marL="342900" indent="-342900">
              <a:buBlip>
                <a:blip r:embed="rId2"/>
              </a:buBlip>
            </a:pPr>
            <a:endParaRPr lang="ka-GE" sz="2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52400"/>
            <a:ext cx="7848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სოფ.კაბალი (</a:t>
            </a:r>
            <a:r>
              <a:rPr lang="ka-GE" sz="1600" b="1" dirty="0" smtClean="0">
                <a:solidFill>
                  <a:srgbClr val="002060"/>
                </a:solidFill>
              </a:rPr>
              <a:t>ბაისუბნის</a:t>
            </a:r>
            <a:r>
              <a:rPr lang="ka-GE" b="1" dirty="0" smtClean="0">
                <a:solidFill>
                  <a:srgbClr val="002060"/>
                </a:solidFill>
              </a:rPr>
              <a:t>) </a:t>
            </a:r>
            <a:r>
              <a:rPr lang="ka-GE" sz="1600" b="1" dirty="0" smtClean="0">
                <a:solidFill>
                  <a:srgbClr val="002060"/>
                </a:solidFill>
              </a:rPr>
              <a:t>ამბულატორიის</a:t>
            </a:r>
            <a:r>
              <a:rPr lang="ka-GE" b="1" dirty="0" smtClean="0">
                <a:solidFill>
                  <a:srgbClr val="002060"/>
                </a:solidFill>
              </a:rPr>
              <a:t> რეაბილიტაცია- </a:t>
            </a:r>
            <a:r>
              <a:rPr lang="en-US" b="1" dirty="0" smtClean="0">
                <a:solidFill>
                  <a:srgbClr val="002060"/>
                </a:solidFill>
              </a:rPr>
              <a:t>30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377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</a:p>
        </p:txBody>
      </p:sp>
      <p:pic>
        <p:nvPicPr>
          <p:cNvPr id="117762" name="Picture 2" descr="C:\Users\manana.lobzhanidze\Desktop\როინის გადარჩეული ბოლო\ამბულატორიები\კაბლის ამბულატორია\DSC_1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0"/>
            <a:ext cx="3241221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3" name="Picture 3" descr="C:\Users\manana.lobzhanidze\Desktop\როინის გადარჩეული ბოლო\ამბულატორიები\კაბლის ამბულატორია\DSC_1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14400"/>
            <a:ext cx="3200400" cy="220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685800" y="3276600"/>
            <a:ext cx="76200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სოფ. ფონის </a:t>
            </a:r>
            <a:r>
              <a:rPr lang="ka-GE" sz="1600" b="1" dirty="0" smtClean="0">
                <a:solidFill>
                  <a:srgbClr val="002060"/>
                </a:solidFill>
              </a:rPr>
              <a:t>ამბულატორიის</a:t>
            </a:r>
            <a:r>
              <a:rPr lang="ka-GE" b="1" dirty="0" smtClean="0">
                <a:solidFill>
                  <a:srgbClr val="002060"/>
                </a:solidFill>
              </a:rPr>
              <a:t> რეაბილიტაცია - </a:t>
            </a:r>
            <a:r>
              <a:rPr lang="en-US" b="1" dirty="0" smtClean="0">
                <a:solidFill>
                  <a:srgbClr val="002060"/>
                </a:solidFill>
              </a:rPr>
              <a:t>8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688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</a:p>
        </p:txBody>
      </p:sp>
      <p:pic>
        <p:nvPicPr>
          <p:cNvPr id="117764" name="Picture 4" descr="C:\Users\manana.lobzhanidze\Desktop\როინის გადარჩეული ბოლო\ამბულატორიები\ფონის  ამბულატორია\DSC_1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038600"/>
            <a:ext cx="3276600" cy="221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5" name="Picture 5" descr="C:\Users\manana.lobzhanidze\Desktop\როინის გადარჩეული ბოლო\ამბულატორიები\ფონის  ამბულატორია\DSC_1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038600"/>
            <a:ext cx="3200400" cy="2231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52400"/>
            <a:ext cx="8229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სოფ. ნინიგორის ამბულატორიის რეაბილიტაცია - </a:t>
            </a:r>
            <a:r>
              <a:rPr lang="en-US" b="1" dirty="0" smtClean="0">
                <a:solidFill>
                  <a:srgbClr val="002060"/>
                </a:solidFill>
              </a:rPr>
              <a:t>45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496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3276600"/>
            <a:ext cx="8229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სოფ. თამარიანში ამბულატორიის სამშენებლო სამუშაოები - </a:t>
            </a:r>
            <a:r>
              <a:rPr lang="en-US" b="1" dirty="0" smtClean="0">
                <a:solidFill>
                  <a:srgbClr val="002060"/>
                </a:solidFill>
              </a:rPr>
              <a:t>91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330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</a:p>
        </p:txBody>
      </p:sp>
      <p:pic>
        <p:nvPicPr>
          <p:cNvPr id="118786" name="Picture 2" descr="C:\Users\manana.lobzhanidze\Desktop\როინის გადარჩეული ბოლო\ამბულატორიები\ნინიგორის ამბულატორია\_DSC3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404" y="762000"/>
            <a:ext cx="3420069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787" name="Picture 3" descr="C:\Users\manana.lobzhanidze\Desktop\როინის გადარჩეული ბოლო\ამბულატორიები\ნინიგორის ამბულატორია\_DSC3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762001"/>
            <a:ext cx="3352800" cy="224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788" name="Picture 4" descr="C:\Users\manana.lobzhanidze\Desktop\როინის გადარჩეული ბოლო\ამბულატორიები\თამარიანის ამბულარორია\_DSC3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724400" y="3886201"/>
            <a:ext cx="3353007" cy="228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789" name="Picture 5" descr="C:\Users\manana.lobzhanidze\Desktop\როინის გადარჩეული ბოლო\ამბულატორიები\თამარიანის ამბულარორია\_DSC32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886200"/>
            <a:ext cx="3429000" cy="2311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0"/>
            <a:ext cx="8077200" cy="110799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ს</a:t>
            </a:r>
            <a:r>
              <a:rPr lang="ka-GE" sz="2000" b="1" dirty="0" smtClean="0">
                <a:solidFill>
                  <a:srgbClr val="002060"/>
                </a:solidFill>
              </a:rPr>
              <a:t>აბავშვო ბაღების რეაბილიტაცია  -</a:t>
            </a:r>
            <a:r>
              <a:rPr lang="en-US" sz="2000" b="1" dirty="0" smtClean="0">
                <a:solidFill>
                  <a:srgbClr val="002060"/>
                </a:solidFill>
              </a:rPr>
              <a:t>1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705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087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657600"/>
            <a:ext cx="7696200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სოფ. კავშირში საბავშვო ბაღის რეაბილიტაცია - </a:t>
            </a:r>
            <a:r>
              <a:rPr lang="en-US" sz="1600" b="1" dirty="0" smtClean="0">
                <a:solidFill>
                  <a:srgbClr val="002060"/>
                </a:solidFill>
              </a:rPr>
              <a:t>837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777</a:t>
            </a:r>
            <a:r>
              <a:rPr lang="ka-GE" sz="1600" b="1" dirty="0" smtClean="0">
                <a:solidFill>
                  <a:srgbClr val="002060"/>
                </a:solidFill>
              </a:rPr>
              <a:t>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123906" name="Picture 2" descr="C:\Users\manana.lobzhanidze\Desktop\როინის გადარჩეული ბოლო\კავშირის საბავშვო ბაღის რეაბილიტაცია\DSC_174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990600" y="4267200"/>
            <a:ext cx="3276600" cy="2250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8" name="Picture 4" descr="C:\Users\manana.lobzhanidze\Desktop\როინის გადარჩეული ბოლო\კავშირის საბავშვო ბაღი\_DSC3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67200"/>
            <a:ext cx="3343871" cy="2235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609600" y="685800"/>
            <a:ext cx="7620000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სოფ. მშვიდობიანის საბავშვო ბაღის რეაბილიტაცია - </a:t>
            </a:r>
            <a:r>
              <a:rPr lang="en-US" sz="1600" b="1" dirty="0" smtClean="0">
                <a:solidFill>
                  <a:srgbClr val="002060"/>
                </a:solidFill>
              </a:rPr>
              <a:t>30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000 </a:t>
            </a:r>
            <a:r>
              <a:rPr lang="ka-GE" sz="1600" b="1" dirty="0" smtClean="0">
                <a:solidFill>
                  <a:srgbClr val="002060"/>
                </a:solidFill>
              </a:rPr>
              <a:t>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manana.lobzhanidze\Desktop\მშვიდობიაბის ბაღი\_DSC3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219200"/>
            <a:ext cx="3400284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manana.lobzhanidze\Desktop\მშვიდობიაბის ბაღი\_DSC3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219200"/>
            <a:ext cx="3352800" cy="2241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04800"/>
            <a:ext cx="8610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სოფ. ლელიანის </a:t>
            </a:r>
            <a:r>
              <a:rPr lang="en-US" b="1" dirty="0" smtClean="0">
                <a:solidFill>
                  <a:srgbClr val="002060"/>
                </a:solidFill>
              </a:rPr>
              <a:t>N1 </a:t>
            </a:r>
            <a:r>
              <a:rPr lang="ka-GE" b="1" dirty="0" smtClean="0">
                <a:solidFill>
                  <a:srgbClr val="002060"/>
                </a:solidFill>
              </a:rPr>
              <a:t>საბავშვო ბაღის რეაბილიტაცია - </a:t>
            </a:r>
            <a:r>
              <a:rPr lang="en-US" b="1" dirty="0" smtClean="0">
                <a:solidFill>
                  <a:srgbClr val="002060"/>
                </a:solidFill>
              </a:rPr>
              <a:t>589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977 </a:t>
            </a:r>
            <a:r>
              <a:rPr lang="ka-GE" b="1" dirty="0" smtClean="0">
                <a:solidFill>
                  <a:srgbClr val="002060"/>
                </a:solidFill>
              </a:rPr>
              <a:t>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5943600"/>
            <a:ext cx="84582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სოფ. ლელიანის </a:t>
            </a:r>
            <a:r>
              <a:rPr lang="en-US" b="1" dirty="0" smtClean="0">
                <a:solidFill>
                  <a:srgbClr val="002060"/>
                </a:solidFill>
              </a:rPr>
              <a:t>N1 </a:t>
            </a:r>
            <a:r>
              <a:rPr lang="ka-GE" b="1" dirty="0" smtClean="0">
                <a:solidFill>
                  <a:srgbClr val="002060"/>
                </a:solidFill>
              </a:rPr>
              <a:t>ბაღის ეზოს </a:t>
            </a:r>
            <a:r>
              <a:rPr lang="ka-GE" sz="1600" b="1" dirty="0" smtClean="0">
                <a:solidFill>
                  <a:srgbClr val="002060"/>
                </a:solidFill>
              </a:rPr>
              <a:t>კეთილმოწყობის</a:t>
            </a:r>
            <a:r>
              <a:rPr lang="ka-GE" b="1" dirty="0" smtClean="0">
                <a:solidFill>
                  <a:srgbClr val="002060"/>
                </a:solidFill>
              </a:rPr>
              <a:t> სამუშაოები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- </a:t>
            </a:r>
            <a:r>
              <a:rPr lang="en-US" b="1" dirty="0" smtClean="0">
                <a:solidFill>
                  <a:srgbClr val="002060"/>
                </a:solidFill>
              </a:rPr>
              <a:t>247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333</a:t>
            </a:r>
            <a:r>
              <a:rPr lang="ka-GE" b="1" dirty="0" smtClean="0">
                <a:solidFill>
                  <a:srgbClr val="002060"/>
                </a:solidFill>
              </a:rPr>
              <a:t>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manana.lobzhanidze\Downloads\75402200_486769701911861_87579222992287170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429000"/>
            <a:ext cx="31242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manana.lobzhanidze\Downloads\73225507_545840792898929_455807757666851225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66800"/>
            <a:ext cx="31242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manana.lobzhanidze\Downloads\73114822_1401221226719825_5137826036242710528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066800"/>
            <a:ext cx="32766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manana.lobzhanidze\Downloads\75092959_1763922250418666_1322092750203518976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3276600" cy="221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962400"/>
            <a:ext cx="8458200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სოფ.შრომის საჯარო სკოლის  რეაბილიტაცია - </a:t>
            </a:r>
            <a:r>
              <a:rPr lang="en-US" sz="1600" b="1" dirty="0" smtClean="0">
                <a:solidFill>
                  <a:srgbClr val="002060"/>
                </a:solidFill>
              </a:rPr>
              <a:t>159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173.78 </a:t>
            </a:r>
            <a:r>
              <a:rPr lang="ka-GE" sz="1600" b="1" dirty="0" smtClean="0">
                <a:solidFill>
                  <a:srgbClr val="002060"/>
                </a:solidFill>
              </a:rPr>
              <a:t>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66800"/>
            <a:ext cx="8610600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ქ.ლაგოდეხის </a:t>
            </a:r>
            <a:r>
              <a:rPr lang="en-US" sz="1600" b="1" dirty="0" smtClean="0">
                <a:solidFill>
                  <a:srgbClr val="002060"/>
                </a:solidFill>
              </a:rPr>
              <a:t>N3 </a:t>
            </a:r>
            <a:r>
              <a:rPr lang="ka-GE" sz="1600" b="1" dirty="0" smtClean="0">
                <a:solidFill>
                  <a:srgbClr val="002060"/>
                </a:solidFill>
              </a:rPr>
              <a:t>საჯარო სკოლის სველი წერტილების რეაბილიტაცია </a:t>
            </a:r>
            <a:r>
              <a:rPr lang="en-US" sz="1600" b="1" dirty="0" smtClean="0">
                <a:solidFill>
                  <a:srgbClr val="002060"/>
                </a:solidFill>
              </a:rPr>
              <a:t>161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886.96 </a:t>
            </a:r>
            <a:r>
              <a:rPr lang="ka-GE" sz="1600" b="1" dirty="0" smtClean="0">
                <a:solidFill>
                  <a:srgbClr val="002060"/>
                </a:solidFill>
              </a:rPr>
              <a:t>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manana.lobzhanidze\Desktop\ლაგოდეხის 3 სკოლა\_DSC3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90700" y="1562100"/>
            <a:ext cx="23622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manana.lobzhanidze\Desktop\ლაგოდეხის 3 სკოლა\_DSC3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32488" y="1539712"/>
            <a:ext cx="2362200" cy="2330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manana.lobzhanidze\Desktop\შრომის სკოლის დარბაზი და სველი წერტილები\_DSC3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419600"/>
            <a:ext cx="3276600" cy="2114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manana.lobzhanidze\Desktop\შრომის სკოლის დარბაზი და სველი წერტილები\_DSC33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419600"/>
            <a:ext cx="3505200" cy="2114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762000" y="0"/>
            <a:ext cx="76962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8 საჯარო სკოლების რეაბილიტაცია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695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733.53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228600"/>
            <a:ext cx="84582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სოფელ კართუბანის საჯარო სკოლის სველი წერტილების რეაბილიტაცია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49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645 </a:t>
            </a:r>
            <a:r>
              <a:rPr lang="ka-GE" b="1" dirty="0" smtClean="0">
                <a:solidFill>
                  <a:srgbClr val="002060"/>
                </a:solidFill>
              </a:rPr>
              <a:t>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3429000"/>
            <a:ext cx="861060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სოფელ თამარიანის საჯარო სკოლის სველი წერტილების რეაბილიტაცია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31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945 </a:t>
            </a:r>
            <a:r>
              <a:rPr lang="ka-GE" b="1" dirty="0" smtClean="0">
                <a:solidFill>
                  <a:srgbClr val="002060"/>
                </a:solidFill>
              </a:rPr>
              <a:t>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195" name="Picture 3" descr="C:\Users\manana.lobzhanidze\Desktop\თამარიანის სკოლა\_DSC3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419600"/>
            <a:ext cx="2514600" cy="2087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Users\manana.lobzhanidze\Desktop\თამარიანის სკოლა\_DSC3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419600"/>
            <a:ext cx="2858601" cy="2065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C:\Users\manana.lobzhanidze\Desktop\კართუბნის სკოლა\_DSC3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219200"/>
            <a:ext cx="1600200" cy="205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7" descr="C:\Users\manana.lobzhanidze\Desktop\კართუბნის სკოლა\_DSC33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219200"/>
            <a:ext cx="1676400" cy="203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304800"/>
            <a:ext cx="84582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სოფ.  აფენის </a:t>
            </a:r>
            <a:r>
              <a:rPr lang="en-US" b="1" dirty="0" smtClean="0">
                <a:solidFill>
                  <a:srgbClr val="002060"/>
                </a:solidFill>
              </a:rPr>
              <a:t>N2 </a:t>
            </a:r>
            <a:r>
              <a:rPr lang="ka-GE" b="1" dirty="0" smtClean="0">
                <a:solidFill>
                  <a:srgbClr val="002060"/>
                </a:solidFill>
              </a:rPr>
              <a:t>საჯარო სკოლაში ხელოვნურ საფარიანი მინი სტადიონის და ფიტნეს მოედნის მოწყობა -</a:t>
            </a:r>
            <a:r>
              <a:rPr lang="en-US" b="1" dirty="0" smtClean="0">
                <a:solidFill>
                  <a:srgbClr val="002060"/>
                </a:solidFill>
              </a:rPr>
              <a:t>162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782 </a:t>
            </a:r>
            <a:r>
              <a:rPr lang="ka-GE" b="1" dirty="0" smtClean="0">
                <a:solidFill>
                  <a:srgbClr val="002060"/>
                </a:solidFill>
              </a:rPr>
              <a:t>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657600"/>
            <a:ext cx="87630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სოფელ გიორგეთის საჯარო სკოლის დერეფნის რეაბილიტაცია - </a:t>
            </a:r>
            <a:r>
              <a:rPr lang="en-US" b="1" dirty="0" smtClean="0">
                <a:solidFill>
                  <a:srgbClr val="002060"/>
                </a:solidFill>
              </a:rPr>
              <a:t>33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898 </a:t>
            </a:r>
            <a:r>
              <a:rPr lang="ka-GE" b="1" dirty="0" smtClean="0">
                <a:solidFill>
                  <a:srgbClr val="002060"/>
                </a:solidFill>
              </a:rPr>
              <a:t>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2098" name="Picture 2" descr="C:\Users\manana.lobzhanidze\Desktop\როინის გადარჩეული ბოლო\სკოლებიიიიიიიიიიიიიიიიიიიიიი\გიორგეთის საჯარო სკოლა\_DSC3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267200"/>
            <a:ext cx="3002459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099" name="Picture 3" descr="C:\Users\manana.lobzhanidze\Desktop\როინის გადარჩეული ბოლო\სკოლებიიიიიიიიიიიიიიიიიიიიიი\გიორგეთის საჯარო სკოლა\_DSC3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267200"/>
            <a:ext cx="3124200" cy="208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manana.lobzhanidze\Desktop\აფენის 2 სკოლის სტადიონი\_DSC3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371600"/>
            <a:ext cx="3136900" cy="209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manana.lobzhanidze\Desktop\აფენის 2 სკოლის სტადიონი\_DSC33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1447800"/>
            <a:ext cx="29718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0600" y="2438400"/>
            <a:ext cx="7543800" cy="110799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>
                <a:solidFill>
                  <a:srgbClr val="002060"/>
                </a:solidFill>
              </a:rPr>
              <a:t>ლაგოდეხის მუნიციპალიტეტში  </a:t>
            </a:r>
            <a:r>
              <a:rPr lang="ka-GE" sz="2000" b="1" dirty="0" smtClean="0">
                <a:solidFill>
                  <a:srgbClr val="002060"/>
                </a:solidFill>
              </a:rPr>
              <a:t>რეგიონული განვითარების ფონდიდან დაფინანსებულია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42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პროექტი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3962400"/>
            <a:ext cx="5867400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საერთო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ღირებულება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ka-GE" sz="2000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9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099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239.99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1023078"/>
            <a:ext cx="4267944" cy="98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4941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276600"/>
            <a:ext cx="861060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სოფელ ბაისუბნის საჯარო სკოლის სპორტული დარბაზის რეაბილიტაცია 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        40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211 </a:t>
            </a:r>
            <a:r>
              <a:rPr lang="ka-GE" b="1" dirty="0" smtClean="0">
                <a:solidFill>
                  <a:srgbClr val="002060"/>
                </a:solidFill>
              </a:rPr>
              <a:t>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4582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სოფელ გიორგეთის საჯარო სკოლის სველი წერტილების მოწყობა 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         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56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191.79 </a:t>
            </a:r>
            <a:r>
              <a:rPr lang="ka-GE" b="1" dirty="0" smtClean="0">
                <a:solidFill>
                  <a:srgbClr val="002060"/>
                </a:solidFill>
              </a:rPr>
              <a:t>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0050" name="Picture 2" descr="C:\Users\manana.lobzhanidze\Desktop\როინის გადარჩეული ბოლო\სკოლებიიიიიიიიიიიიიიიიიიიიიი\გიორგეთის საჯარო სკოლა\_DSC3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3276600" cy="2190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051" name="Picture 3" descr="C:\Users\manana.lobzhanidze\Desktop\როინის გადარჩეული ბოლო\სკოლებიიიიიიიიიიიიიიიიიიიიიი\გიორგეთის საჯარო სკოლა\_DSC3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914400"/>
            <a:ext cx="3270460" cy="21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052" name="Picture 4" descr="C:\Users\manana.lobzhanidze\Desktop\როინის გადარჩეული ბოლო\სკოლებიიიიიიიიიიიიიიიიიიიიიი\ბაისუბნის საჯარო სკოლის დარბაზის რეაბი\_DSC32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1" y="4191000"/>
            <a:ext cx="3276600" cy="2227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053" name="Picture 5" descr="C:\Users\manana.lobzhanidze\Desktop\როინის გადარჩეული ბოლო\სკოლებიიიიიიიიიიიიიიიიიიიიიი\ბაისუბნის საჯარო სკოლის დარბაზის რეაბი\_DSC3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191000"/>
            <a:ext cx="3284493" cy="2246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04800"/>
            <a:ext cx="86106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ქ. ლაგოდეხში სასწრაფო სამედიცინო დახმარების შენობის მშენებლობა </a:t>
            </a:r>
            <a:r>
              <a:rPr lang="en-US" sz="2000" b="1" dirty="0" smtClean="0">
                <a:solidFill>
                  <a:srgbClr val="002060"/>
                </a:solidFill>
              </a:rPr>
              <a:t>319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999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31075" name="Picture 3" descr="C:\Users\manana.lobzhanidze\Desktop\როინის გადარჩეული ბოლო\ახალი 112\_DSC3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908" y="1905000"/>
            <a:ext cx="433209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077" name="Picture 5" descr="C:\Users\manana.lobzhanidze\Desktop\როინის გადარჩეული ბოლო\ახალი 112\_DSC3202 - Copy.JPG"/>
          <p:cNvPicPr>
            <a:picLocks noChangeAspect="1" noChangeArrowheads="1"/>
          </p:cNvPicPr>
          <p:nvPr/>
        </p:nvPicPr>
        <p:blipFill>
          <a:blip r:embed="rId3" cstate="print"/>
          <a:srcRect r="968" b="2566"/>
          <a:stretch>
            <a:fillRect/>
          </a:stretch>
        </p:blipFill>
        <p:spPr bwMode="auto">
          <a:xfrm>
            <a:off x="381000" y="1905000"/>
            <a:ext cx="41910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00" y="2133600"/>
            <a:ext cx="6858000" cy="12003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ადგილობრივი ბიუჯეტიდან დაფინანსებულია</a:t>
            </a: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34</a:t>
            </a:r>
            <a:r>
              <a:rPr lang="ka-GE" sz="2400" b="1" dirty="0" smtClean="0">
                <a:solidFill>
                  <a:srgbClr val="002060"/>
                </a:solidFill>
              </a:rPr>
              <a:t> პროექტი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3733800"/>
            <a:ext cx="6477000" cy="738664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საერთო</a:t>
            </a:r>
            <a:r>
              <a:rPr lang="ka-GE" sz="2800" b="1" dirty="0" smtClean="0">
                <a:solidFill>
                  <a:srgbClr val="002060"/>
                </a:solidFill>
              </a:rPr>
              <a:t> </a:t>
            </a:r>
            <a:r>
              <a:rPr lang="ka-GE" sz="2400" b="1" dirty="0" smtClean="0">
                <a:solidFill>
                  <a:srgbClr val="002060"/>
                </a:solidFill>
              </a:rPr>
              <a:t>ღირებულება </a:t>
            </a:r>
            <a:r>
              <a:rPr lang="ka-GE" sz="2800" b="1" dirty="0" smtClean="0">
                <a:solidFill>
                  <a:srgbClr val="002060"/>
                </a:solidFill>
              </a:rPr>
              <a:t> - </a:t>
            </a:r>
            <a:r>
              <a:rPr lang="en-US" sz="2800" b="1" dirty="0" smtClean="0">
                <a:solidFill>
                  <a:srgbClr val="002060"/>
                </a:solidFill>
              </a:rPr>
              <a:t>1 737 088 </a:t>
            </a:r>
            <a:r>
              <a:rPr lang="ka-GE" sz="2400" b="1" dirty="0" smtClean="0">
                <a:solidFill>
                  <a:srgbClr val="002060"/>
                </a:solidFill>
              </a:rPr>
              <a:t>ლარი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lagode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457200"/>
            <a:ext cx="990600" cy="120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683832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95400" y="76200"/>
            <a:ext cx="6400800" cy="12003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გზების რეაბილიტაცია - </a:t>
            </a:r>
            <a:r>
              <a:rPr lang="en-US" sz="2000" b="1" dirty="0" smtClean="0">
                <a:solidFill>
                  <a:srgbClr val="002060"/>
                </a:solidFill>
              </a:rPr>
              <a:t>2 020 </a:t>
            </a:r>
            <a:r>
              <a:rPr lang="ka-GE" sz="2400" b="1" dirty="0" smtClean="0">
                <a:solidFill>
                  <a:srgbClr val="002060"/>
                </a:solidFill>
              </a:rPr>
              <a:t>გრძ.მ.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522 114 </a:t>
            </a:r>
            <a:r>
              <a:rPr lang="ka-GE" sz="2400" b="1" dirty="0" smtClean="0">
                <a:solidFill>
                  <a:srgbClr val="002060"/>
                </a:solidFill>
              </a:rPr>
              <a:t>ლარი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295400"/>
            <a:ext cx="8915400" cy="338554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სოფ. ჩადუნიანში ნაცვლიშვილების უბანში გზის რეაბილიტაცია </a:t>
            </a:r>
            <a:r>
              <a:rPr lang="en-US" sz="1600" b="1" dirty="0" smtClean="0">
                <a:solidFill>
                  <a:srgbClr val="002060"/>
                </a:solidFill>
              </a:rPr>
              <a:t>134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384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86200"/>
            <a:ext cx="891540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სოფ. ბოლოკიანში ბიჭიკო </a:t>
            </a:r>
            <a:r>
              <a:rPr lang="ka-GE" sz="1600" b="1" dirty="0" smtClean="0">
                <a:solidFill>
                  <a:srgbClr val="002060"/>
                </a:solidFill>
              </a:rPr>
              <a:t>ტაბატაძის</a:t>
            </a:r>
            <a:r>
              <a:rPr lang="ka-GE" b="1" dirty="0" smtClean="0">
                <a:solidFill>
                  <a:srgbClr val="002060"/>
                </a:solidFill>
              </a:rPr>
              <a:t> ქუჩის ა/ბ საფარის მოწყობა  - </a:t>
            </a:r>
            <a:r>
              <a:rPr lang="en-US" b="1" dirty="0" smtClean="0">
                <a:solidFill>
                  <a:srgbClr val="002060"/>
                </a:solidFill>
              </a:rPr>
              <a:t>61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800 </a:t>
            </a:r>
            <a:r>
              <a:rPr lang="ka-GE" b="1" dirty="0" smtClean="0">
                <a:solidFill>
                  <a:srgbClr val="002060"/>
                </a:solidFill>
              </a:rPr>
              <a:t> ლარი</a:t>
            </a:r>
          </a:p>
        </p:txBody>
      </p:sp>
      <p:pic>
        <p:nvPicPr>
          <p:cNvPr id="5123" name="Picture 3" descr="C:\Users\manana.lobzhanidze\Desktop\ჩადუნიანი ნაცვლიშვილების ქ\_DSC3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752600"/>
            <a:ext cx="3452664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manana.lobzhanidze\Desktop\ჩადუნიანი ნაცვლიშვილების ქ\_DSC3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52600"/>
            <a:ext cx="34290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manana.lobzhanidze\Desktop\ბოლოკიანის  ბიჭიკო ტაბატაძის ქ\_DSC32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419600"/>
            <a:ext cx="3352800" cy="208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manana.lobzhanidze\Desktop\ბოლოკიანის  ბიჭიკო ტაბატაძის ქ\_DSC3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419600"/>
            <a:ext cx="34290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18024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28600"/>
            <a:ext cx="8001000" cy="338554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სოფ. ბაისუბანში სირაჩხანას უბანში შიდა გზის რეაბილიტაცია  </a:t>
            </a:r>
            <a:r>
              <a:rPr lang="en-US" sz="1600" b="1" dirty="0" smtClean="0">
                <a:solidFill>
                  <a:srgbClr val="002060"/>
                </a:solidFill>
              </a:rPr>
              <a:t>201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675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3505200"/>
            <a:ext cx="8001000" cy="338554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სოფ.საქობოში პირველი ქუჩის რეაბილიტაცია  </a:t>
            </a:r>
            <a:r>
              <a:rPr lang="en-US" sz="1600" b="1" dirty="0" smtClean="0">
                <a:solidFill>
                  <a:srgbClr val="002060"/>
                </a:solidFill>
              </a:rPr>
              <a:t>124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255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endParaRPr lang="ka-GE" sz="1600" b="1" dirty="0" smtClean="0">
              <a:solidFill>
                <a:srgbClr val="002060"/>
              </a:solidFill>
            </a:endParaRPr>
          </a:p>
        </p:txBody>
      </p:sp>
      <p:pic>
        <p:nvPicPr>
          <p:cNvPr id="124930" name="Picture 2" descr="C:\Users\manana.lobzhanidze\Desktop\როინის გადარჩეული ბოლო\ბაისუბანში სირაჩხანის გზის რეაბილიტაცა\DSC_1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838200"/>
            <a:ext cx="3534073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931" name="Picture 3" descr="C:\Users\manana.lobzhanidze\Desktop\როინის გადარჩეული ბოლო\ბაისუბანში სირაჩხანის გზის რეაბილიტაცა\DSC_1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838200"/>
            <a:ext cx="3505200" cy="2342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932" name="Picture 4" descr="C:\Users\manana.lobzhanidze\Desktop\როინის გადარჩეული ბოლო\საქობის გზის რეაბილიტაცია\DSC_06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038600"/>
            <a:ext cx="3420071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933" name="Picture 5" descr="C:\Users\manana.lobzhanidze\Desktop\როინის გადარჩეული ბოლო\საქობის გზის რეაბილიტაცია\DSC_06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4038600"/>
            <a:ext cx="3459064" cy="231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18024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52400"/>
            <a:ext cx="7886700" cy="112889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გ</a:t>
            </a:r>
            <a:r>
              <a:rPr lang="ka-GE" sz="2400" b="1" dirty="0" smtClean="0">
                <a:solidFill>
                  <a:srgbClr val="002060"/>
                </a:solidFill>
              </a:rPr>
              <a:t>არე განათების მოწყობა </a:t>
            </a:r>
            <a:r>
              <a:rPr lang="en-US" sz="2400" b="1" dirty="0" smtClean="0">
                <a:solidFill>
                  <a:srgbClr val="002060"/>
                </a:solidFill>
              </a:rPr>
              <a:t>169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035.6</a:t>
            </a:r>
            <a:r>
              <a:rPr lang="ka-GE" sz="2400" b="1" dirty="0" smtClean="0">
                <a:solidFill>
                  <a:srgbClr val="002060"/>
                </a:solidFill>
              </a:rPr>
              <a:t> ლარი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ka-GE" sz="2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1219200"/>
            <a:ext cx="5257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a-GE" sz="2000" b="1" dirty="0" smtClean="0">
                <a:solidFill>
                  <a:srgbClr val="002060"/>
                </a:solidFill>
              </a:rPr>
              <a:t>სოფ. თამარიანი - </a:t>
            </a:r>
            <a:r>
              <a:rPr lang="en-US" sz="2000" b="1" dirty="0" smtClean="0">
                <a:solidFill>
                  <a:srgbClr val="002060"/>
                </a:solidFill>
              </a:rPr>
              <a:t>27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442.63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  <a:p>
            <a:pPr>
              <a:buFont typeface="Wingdings" pitchFamily="2" charset="2"/>
              <a:buChar char="Ø"/>
            </a:pPr>
            <a:r>
              <a:rPr lang="ka-GE" sz="2000" b="1" dirty="0" smtClean="0">
                <a:solidFill>
                  <a:srgbClr val="002060"/>
                </a:solidFill>
              </a:rPr>
              <a:t>სოფ. პატარაგორი - </a:t>
            </a:r>
            <a:r>
              <a:rPr lang="en-US" sz="2000" b="1" dirty="0" smtClean="0">
                <a:solidFill>
                  <a:srgbClr val="002060"/>
                </a:solidFill>
              </a:rPr>
              <a:t>9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996.9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  <a:p>
            <a:pPr>
              <a:buFont typeface="Wingdings" pitchFamily="2" charset="2"/>
              <a:buChar char="Ø"/>
            </a:pPr>
            <a:r>
              <a:rPr lang="ka-GE" sz="2000" b="1" dirty="0" smtClean="0">
                <a:solidFill>
                  <a:srgbClr val="002060"/>
                </a:solidFill>
              </a:rPr>
              <a:t>სოფ. მშვიდობიანი </a:t>
            </a:r>
            <a:r>
              <a:rPr lang="en-US" sz="2000" b="1" dirty="0" smtClean="0">
                <a:solidFill>
                  <a:srgbClr val="002060"/>
                </a:solidFill>
              </a:rPr>
              <a:t>17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990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  <a:p>
            <a:pPr>
              <a:buFont typeface="Wingdings" pitchFamily="2" charset="2"/>
              <a:buChar char="Ø"/>
            </a:pPr>
            <a:r>
              <a:rPr lang="ka-GE" sz="2000" b="1" dirty="0" smtClean="0">
                <a:solidFill>
                  <a:srgbClr val="002060"/>
                </a:solidFill>
              </a:rPr>
              <a:t>სოფ. ბაისუბანი </a:t>
            </a:r>
            <a:r>
              <a:rPr lang="en-US" sz="2000" b="1" dirty="0" smtClean="0">
                <a:solidFill>
                  <a:srgbClr val="002060"/>
                </a:solidFill>
              </a:rPr>
              <a:t>6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549.11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  <a:p>
            <a:pPr>
              <a:buFont typeface="Wingdings" pitchFamily="2" charset="2"/>
              <a:buChar char="Ø"/>
            </a:pPr>
            <a:r>
              <a:rPr lang="ka-GE" sz="2000" b="1" dirty="0" smtClean="0">
                <a:solidFill>
                  <a:srgbClr val="002060"/>
                </a:solidFill>
              </a:rPr>
              <a:t>სოფ. განჯალა </a:t>
            </a:r>
            <a:r>
              <a:rPr lang="en-US" sz="2000" b="1" dirty="0" smtClean="0">
                <a:solidFill>
                  <a:srgbClr val="002060"/>
                </a:solidFill>
              </a:rPr>
              <a:t>15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418.43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  <a:p>
            <a:endParaRPr lang="ka-GE" sz="20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ka-GE" sz="2000" b="1" dirty="0" smtClean="0">
                <a:solidFill>
                  <a:srgbClr val="002060"/>
                </a:solidFill>
              </a:rPr>
              <a:t>სოფ. ბაისუბანის უღელტეხილი </a:t>
            </a:r>
            <a:r>
              <a:rPr lang="en-US" sz="2000" b="1" dirty="0" smtClean="0">
                <a:solidFill>
                  <a:srgbClr val="002060"/>
                </a:solidFill>
              </a:rPr>
              <a:t>10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7057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manana.lobzhanidze\Desktop\როინის გადარჩეული ბოლო\უღელტეხილის გარე განათება\_DSC3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0"/>
            <a:ext cx="3762078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manana.lobzhanidze\Desktop\როინის გადარჩეული ბოლო\უღელტეხილის გარე განათება\_DSC3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0"/>
            <a:ext cx="3862388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0"/>
            <a:ext cx="8039100" cy="175432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ს</a:t>
            </a:r>
            <a:r>
              <a:rPr lang="ka-GE" sz="2400" b="1" dirty="0" smtClean="0">
                <a:solidFill>
                  <a:srgbClr val="002060"/>
                </a:solidFill>
              </a:rPr>
              <a:t>ანიაღვრე არხებისა და მილხიდების მოწყობა/რეაბილიტაცია -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140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108 </a:t>
            </a:r>
            <a:r>
              <a:rPr lang="ka-GE" sz="2400" b="1" dirty="0" smtClean="0">
                <a:solidFill>
                  <a:srgbClr val="002060"/>
                </a:solidFill>
              </a:rPr>
              <a:t>ლარი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3716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ქ. ლაგოდეხში ახალგაზრდობის ქუჩაზე სანიაღვრე არხის მოწყობა- </a:t>
            </a:r>
            <a:r>
              <a:rPr lang="en-US" sz="1600" b="1" dirty="0" smtClean="0">
                <a:solidFill>
                  <a:srgbClr val="002060"/>
                </a:solidFill>
              </a:rPr>
              <a:t>6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277 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3429000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სოფ. აფენში სასოფლო სამეურნეო სავარგულებთან გადასასვლელ არხზე მილხიდის მოწყობა - </a:t>
            </a:r>
            <a:r>
              <a:rPr lang="en-US" sz="1600" b="1" dirty="0" smtClean="0">
                <a:solidFill>
                  <a:srgbClr val="002060"/>
                </a:solidFill>
              </a:rPr>
              <a:t>12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618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4384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სოფ. ქვ. ნაშოვარის ტერიტორიაზე დახურული არხის მოწყობა - </a:t>
            </a:r>
            <a:r>
              <a:rPr lang="en-US" sz="1600" b="1" dirty="0" smtClean="0">
                <a:solidFill>
                  <a:srgbClr val="002060"/>
                </a:solidFill>
              </a:rPr>
              <a:t>44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279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manana.lobzhanidze\Desktop\როინის გადარჩეული ბოლო\6. სანიაღვრე არხიიიიიიიიიიიიიიიიიიიიიიიი\აფენში სანიარვრე არხზე ბეტონის დამცავი კედლისა და წყლის მარეგულირებელი ფარის მოწყობა\20190402_152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91000"/>
            <a:ext cx="3870803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manana.lobzhanidze\Desktop\როინის გადარჩეული ბოლო\6. სანიაღვრე არხიიიიიიიიიიიიიიიიიიიიიიიი\აფენში სანიარვრე არხზე ბეტონის დამცავი კედლისა და წყლის მარეგულირებელი ფარის მოწყობა\20190416_114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152900"/>
            <a:ext cx="3810000" cy="222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533400" y="29718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სოფ. ქვ. მსხალგორში ბეტონის სანიაღვრე არხის მოწყობა - </a:t>
            </a:r>
            <a:r>
              <a:rPr lang="en-US" sz="1600" b="1" dirty="0" smtClean="0">
                <a:solidFill>
                  <a:srgbClr val="002060"/>
                </a:solidFill>
              </a:rPr>
              <a:t>8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970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18288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ქ. ლაგოდეხში სულხან-საბა ორბელიანის ქუჩაზე მილხიდის მოწყობა - </a:t>
            </a:r>
            <a:r>
              <a:rPr lang="en-US" sz="1600" b="1" dirty="0" smtClean="0">
                <a:solidFill>
                  <a:srgbClr val="002060"/>
                </a:solidFill>
              </a:rPr>
              <a:t>8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710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12420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 სოფ. აფენში სანიაღვრე არხზე ბეტონის დამცავი კედლისა და წყლის მარეგულირებელი ფარის მოწყობა - </a:t>
            </a:r>
            <a:r>
              <a:rPr lang="en-US" sz="1600" b="1" dirty="0" smtClean="0">
                <a:solidFill>
                  <a:srgbClr val="002060"/>
                </a:solidFill>
              </a:rPr>
              <a:t>56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480 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286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სოფ. ფოდაანში ბეტონის სანიაღვრე არხის მოწყობის სამუშაოები - </a:t>
            </a:r>
            <a:r>
              <a:rPr lang="en-US" sz="1600" b="1" dirty="0" smtClean="0">
                <a:solidFill>
                  <a:srgbClr val="002060"/>
                </a:solidFill>
              </a:rPr>
              <a:t>44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404 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manana.lobzhanidze\Desktop\როინის გადარჩეული ბოლო\6. სანიაღვრე არხიიიიიიიიიიიიიიიიიიიიიიიი\ფოდაანის სანიაღვრე არხი\DSC_1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762000"/>
            <a:ext cx="3200400" cy="208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manana.lobzhanidze\Desktop\როინის გადარჩეული ბოლო\6. სანიაღვრე არხიიიიიიიიიიიიიიიიიიიიიიიი\აფენის სანიაღვრე არხის რეაბ\_DSC3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4198" y="3733800"/>
            <a:ext cx="3314402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manana.lobzhanidze\Desktop\როინის გადარჩეული ბოლო\6. სანიაღვრე არხიიიიიიიიიიიიიიიიიიიიიიიი\ფოდაანის სანიაღვრე არხი\DSC_1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62000"/>
            <a:ext cx="3172271" cy="2120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manana.lobzhanidze\Desktop\როინის გადარჩეული ბოლო\6. სანიაღვრე არხიიიიიიიიიიიიიიიიიიიიიიიი\აფენის სანიაღვრე არხის რეაბ\_DSC31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810000"/>
            <a:ext cx="3343872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152400"/>
            <a:ext cx="7886700" cy="96898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ჭაბურღილისა და წყალსადენი მაგისტრალის მოწყობა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339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000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5240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სოფ.ონანაურში ჭაბურღილისა და წყალსადენი მაგისტრალის მოწყობა </a:t>
            </a:r>
            <a:r>
              <a:rPr lang="en-US" sz="1600" b="1" dirty="0" smtClean="0">
                <a:solidFill>
                  <a:srgbClr val="002060"/>
                </a:solidFill>
              </a:rPr>
              <a:t>169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000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22098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a-GE" sz="1600" b="1" dirty="0" smtClean="0">
                <a:solidFill>
                  <a:srgbClr val="002060"/>
                </a:solidFill>
              </a:rPr>
              <a:t>სოფ.აფენში ჭაბურღილისა და წყალსადენი მაგისტრალის მოწყობა - </a:t>
            </a:r>
            <a:r>
              <a:rPr lang="en-US" sz="1600" b="1" dirty="0" smtClean="0">
                <a:solidFill>
                  <a:srgbClr val="002060"/>
                </a:solidFill>
              </a:rPr>
              <a:t>170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000 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manana.lobzhanidze\Desktop\როინის გადარჩეული ბოლო\10. ჭაბურღილიიიიიიიიიიიიიიიიიიი\ჭაბურღილი\IMG_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3631407" cy="2420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manana.lobzhanidze\Desktop\როინის გადარჩეული ბოლო\10. ჭაბურღილიიიიიიიიიიიიიიიიიიი\ჭაბურღილი\IMG_1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762000" y="2971800"/>
            <a:ext cx="3673476" cy="2448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04800"/>
            <a:ext cx="7886700" cy="96898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უპოვარი მოსახლეობისათვის სველი წერტილების მოწყობა</a:t>
            </a:r>
          </a:p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41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498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17763" name="Picture 3" descr="C:\Users\manana.lobzhanidze\Desktop\როინის გადარჩეული ბოლო\უპოვართა აბანო\20190520_123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0"/>
            <a:ext cx="3762104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4" name="Picture 4" descr="C:\Users\manana.lobzhanidze\Desktop\როინის გადარჩეული ბოლო\უპოვართა სადლის რეაბილი\_DSC3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209800"/>
            <a:ext cx="387608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00" y="533400"/>
            <a:ext cx="6096000" cy="12003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გზების რეაბილიტაცია - 12 543 გრძ.მ.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3124200"/>
            <a:ext cx="3048000" cy="163121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სოფ. განათლება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სოფ. თამარიანი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სოფ. ფონა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სოფ. მაწიმი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სოფ. მშვიდობიანი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3124200"/>
            <a:ext cx="2819400" cy="193899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      ქ. ლაგოდეხი 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კოსტავას  ქუჩა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წერეთლის ქუჩა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რუსთაველის ქუჩა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1828800"/>
            <a:ext cx="4800600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4 279 930.86 ლარი 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24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304800"/>
            <a:ext cx="64770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ქ. ლაგოდეხში ზაქათლის ქუჩაზე შუქნიშნის მოწყობა </a:t>
            </a:r>
          </a:p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43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800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manana.lobzhanidze\Desktop\შუქნიშნებიიი ლაგოდეხი\_DSC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39624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manana.lobzhanidze\Desktop\შუქნიშნებიიი ლაგოდეხი\_DSC3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81200"/>
            <a:ext cx="4371907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28600"/>
            <a:ext cx="8382000" cy="105201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ქ.ლაგოდეხში მინი სტადიონების რეაბილიტაცია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170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384 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2590800"/>
            <a:ext cx="6400800" cy="46583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a-GE" b="1" dirty="0" smtClean="0">
                <a:solidFill>
                  <a:srgbClr val="002060"/>
                </a:solidFill>
              </a:rPr>
              <a:t>ჭავჭავაძის ქ. მინი სტადიონი - </a:t>
            </a:r>
            <a:r>
              <a:rPr lang="en-US" b="1" dirty="0" smtClean="0">
                <a:solidFill>
                  <a:srgbClr val="002060"/>
                </a:solidFill>
              </a:rPr>
              <a:t>84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901 </a:t>
            </a:r>
            <a:r>
              <a:rPr lang="ka-GE" b="1" dirty="0" smtClean="0">
                <a:solidFill>
                  <a:srgbClr val="002060"/>
                </a:solidFill>
              </a:rPr>
              <a:t>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1676400"/>
            <a:ext cx="6383867" cy="46583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a-GE" b="1" dirty="0" smtClean="0">
                <a:solidFill>
                  <a:srgbClr val="002060"/>
                </a:solidFill>
              </a:rPr>
              <a:t>კუდიგორის ქუჩაზე მინი სტადიონი - </a:t>
            </a:r>
            <a:r>
              <a:rPr lang="en-US" b="1" dirty="0" smtClean="0">
                <a:solidFill>
                  <a:srgbClr val="002060"/>
                </a:solidFill>
              </a:rPr>
              <a:t>85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483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15714" name="Picture 2" descr="C:\Users\manana.lobzhanidze\Downloads\75369176_2372883556359006_767348824433963827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29000"/>
            <a:ext cx="4014980" cy="2531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5715" name="Picture 3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ჭავჭავაძის ქუჩაზე მინი სტადიონის მოწყობა\DSC_1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429000"/>
            <a:ext cx="3762077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52400"/>
            <a:ext cx="8229600" cy="147732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ქ.ლაგოდეხში რანის სტადიონთან არსებულ სკვერში საბავშვო სათამაშო ატრაქციონების მოწყობა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90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000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16738" name="Picture 2" descr="C:\Users\manana.lobzhanidze\Desktop\როინის გადარჩეული ბოლო\სკვერი   რანის სტადიონის მიმდებ ტერ. რეაბილიტაცია\_DSC3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0"/>
            <a:ext cx="3587155" cy="239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39" name="Picture 3" descr="C:\Users\manana.lobzhanidze\Desktop\როინის გადარჩეული ბოლო\სკვერი   რანის სტადიონის მიმდებ ტერ. რეაბილიტაცია\_DSC319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572000" y="4191000"/>
            <a:ext cx="3124200" cy="201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40" name="Picture 4" descr="C:\Users\manana.lobzhanidze\Desktop\როინის გადარჩეული ბოლო\სკვერი   რანის სტადიონის მიმდებ ტერ. რეაბილიტაცია\_DSC3193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914400" y="4191000"/>
            <a:ext cx="3493552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8600"/>
            <a:ext cx="8305800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ლელიანის საბავშვო ბაღის შენობის გაზიფიცირების სამუშაოები - </a:t>
            </a:r>
            <a:r>
              <a:rPr lang="en-US" sz="1600" b="1" dirty="0" smtClean="0">
                <a:solidFill>
                  <a:srgbClr val="002060"/>
                </a:solidFill>
              </a:rPr>
              <a:t>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348.27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276600"/>
            <a:ext cx="7924800" cy="42434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მშვიდობიანის საბავშვო ბაღში გაზგაყვანილობის ქსელის მოწყობა </a:t>
            </a:r>
            <a:r>
              <a:rPr lang="en-US" sz="1600" b="1" dirty="0" smtClean="0">
                <a:solidFill>
                  <a:srgbClr val="002060"/>
                </a:solidFill>
              </a:rPr>
              <a:t>820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C:\Users\manana.lobzhanidze\Desktop\როინის გადარჩეული ბოლო\2. ბაღებიიიიიიიიიიიიიიიიიიიიიიი\მშვიდობიამის საბავშვო ბაღის დასრულების სამუშაოები\20190419_155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076700"/>
            <a:ext cx="2895600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C:\Users\manana.lobzhanidze\Desktop\როინის გადარჩეული ბოლო\2. ბაღებიიიიიიიიიიიიიიიიიიიიიიი\მშვიდობიამის საბავშვო ბაღის დასრულების სამუშაოები\20190419_151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038600"/>
            <a:ext cx="2895600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manana.lobzhanidze\Desktop\როინის გადარჩეული ბოლო\2. ბაღებიიიიიიიიიიიიიიიიიიიიიიი\ლელიანის საბავშვო ბაღი\DSC_1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341" y="914400"/>
            <a:ext cx="2850059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manana.lobzhanidze\Desktop\როინის გადარჩეული ბოლო\2. ბაღებიიიიიიიიიიიიიიიიიიიიიიი\ლელიანის საბავშვო ბაღი\DSC_1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199" y="914400"/>
            <a:ext cx="2850057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04800"/>
            <a:ext cx="79248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სოფ. ლელიანში სიჩქარის შემზღუდავი ბარიერის მოწყობა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11499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18787" name="Picture 3" descr="C:\Users\manana.lobzhanidze\Desktop\როინის გადარჩეული ბოლო\ლელიანში საჯარო სკოლის და N1 საბავშვო ბაღის წინ სიჩქარის შემზღუდავი ბარიერის მოწყობა\_DSC3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828800"/>
            <a:ext cx="5227695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057400"/>
            <a:ext cx="8001000" cy="129266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სოფლის მხარდაჭერის პროგრამის ფარგლებში დაფინანსებულია </a:t>
            </a:r>
            <a:r>
              <a:rPr lang="ka-GE" sz="2800" b="1" dirty="0" smtClean="0">
                <a:solidFill>
                  <a:srgbClr val="002060"/>
                </a:solidFill>
              </a:rPr>
              <a:t>61</a:t>
            </a:r>
            <a:r>
              <a:rPr lang="ka-GE" sz="2400" b="1" dirty="0" smtClean="0">
                <a:solidFill>
                  <a:srgbClr val="002060"/>
                </a:solidFill>
              </a:rPr>
              <a:t> პროექტი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User\Desktop\fb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0999"/>
            <a:ext cx="1600200" cy="141194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14400" y="3810000"/>
            <a:ext cx="7315200" cy="738664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საერთო </a:t>
            </a:r>
            <a:r>
              <a:rPr lang="ka-GE" sz="2400" b="1" dirty="0" smtClean="0">
                <a:solidFill>
                  <a:srgbClr val="002060"/>
                </a:solidFill>
              </a:rPr>
              <a:t>ღირებულიება</a:t>
            </a:r>
            <a:r>
              <a:rPr lang="ka-GE" sz="20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r>
              <a:rPr lang="ka-GE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261</a:t>
            </a:r>
            <a:r>
              <a:rPr lang="ka-GE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820.67 </a:t>
            </a:r>
            <a:r>
              <a:rPr lang="ka-GE" sz="28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 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49415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743200" y="6581011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User\Desktop\fb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690880" cy="609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4400" y="228600"/>
            <a:ext cx="3886200" cy="4154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sz="1400" b="1" dirty="0" smtClean="0">
                <a:solidFill>
                  <a:srgbClr val="002060"/>
                </a:solidFill>
              </a:rPr>
              <a:t>საბავშვო ბაღის ეზოს/ატრაქციონის მოწყობა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manana.lobzhanidze\Desktop\როინის გადარჩეული ბოლო\2. ბაღებიიიიიიიიიიიიიიიიიიიიიიი\მაწიმის საბავშვო ბაღი\_DSC3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52400"/>
            <a:ext cx="1524000" cy="101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28600" y="914400"/>
            <a:ext cx="3048000" cy="3048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400" b="1" dirty="0" smtClean="0">
                <a:solidFill>
                  <a:srgbClr val="002060"/>
                </a:solidFill>
              </a:rPr>
              <a:t>მინი სტადიონის მოწყობა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53" name="Picture 5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ხიზაბავრის სპორტული მოედნის მოწყობა\DSC_1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1295400"/>
            <a:ext cx="1523999" cy="92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განათების სპორტული მოედნის რეაბილიტაცია\DSC_1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295400"/>
            <a:ext cx="1676400" cy="95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486400" y="76200"/>
            <a:ext cx="9144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მაწიმი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12192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ხიზაბავრა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12192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განათლება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3657600"/>
            <a:ext cx="3124200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400" b="1" dirty="0" smtClean="0">
                <a:solidFill>
                  <a:srgbClr val="002060"/>
                </a:solidFill>
              </a:rPr>
              <a:t>სასაფლაოს შემოღობვა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55" name="Picture 7" descr="C:\Users\manana.lobzhanidze\Desktop\როინის გადარჩეული ბოლო\11. სასაფლაოოოოოოოოოოოოოო\ვარდისუბნის სასაფლაოს შემოღობვა\69217553_453492272099673_6582767783258357760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038600"/>
            <a:ext cx="15240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manana.lobzhanidze\Desktop\როინის გადარჩეული ბოლო\11. სასაფლაოოოოოოოოოოოოოო\მშვიდობიანი სსასაფ\68627273_452835408832026_2957019158627221504_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4038600"/>
            <a:ext cx="16764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304800" y="2286000"/>
            <a:ext cx="3276600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400" b="1" dirty="0" smtClean="0">
                <a:solidFill>
                  <a:srgbClr val="002060"/>
                </a:solidFill>
              </a:rPr>
              <a:t>გზის მოხრეშვა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58" name="Picture 10" descr="C:\Users\manana.lobzhanidze\Desktop\როინის გადარჩეული ბოლო\5. გზებიიიიიიიიიიიიიიიიიიიიიიიიიიიიი\ზემო ფონის გზის მხრეშვა\_DSC31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667000"/>
            <a:ext cx="15240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457200" y="25908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ზემო ფონა</a:t>
            </a:r>
            <a:endParaRPr lang="en-US" sz="900" b="1" dirty="0">
              <a:solidFill>
                <a:srgbClr val="002060"/>
              </a:solidFill>
            </a:endParaRPr>
          </a:p>
        </p:txBody>
      </p:sp>
      <p:pic>
        <p:nvPicPr>
          <p:cNvPr id="2059" name="Picture 11" descr="C:\Users\manana.lobzhanidze\Desktop\როინის გადარჩეული ბოლო\5. გზებიიიიიიიიიიიიიიიიიიიიიიიიიიიიი\დონის გზის მოხრეშვა\_DSC315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2667000"/>
            <a:ext cx="16764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2209800" y="2590800"/>
            <a:ext cx="8382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დონა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57600" y="1143000"/>
            <a:ext cx="5486400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400" b="1" dirty="0" smtClean="0">
                <a:solidFill>
                  <a:srgbClr val="002060"/>
                </a:solidFill>
              </a:rPr>
              <a:t>სპორტული ინვენტარის შეძენა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60" name="Picture 12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ბაისუბნის სპორტული ინვენტარის შეძენა\_DSC324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62600" y="1600200"/>
            <a:ext cx="1524000" cy="101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1" name="Picture 13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ბაისუბნის სპორტული ინვენტარის შეძენა\_DSC324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0" y="1600200"/>
            <a:ext cx="1519833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2" name="Picture 14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გიორგეთის სპორტული დარბაზისთვის ტრენაჟორების შეძენა\DSC_180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1600200"/>
            <a:ext cx="1482028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304800" y="3962400"/>
            <a:ext cx="12954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ვარდისუბანი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81200" y="3962400"/>
            <a:ext cx="12954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 მშვიდობიანი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2400" y="15240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ბაისუბანი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91200" y="15240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ბაისუბანი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43800" y="15240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გიორგეთი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" y="5181600"/>
            <a:ext cx="3429000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400" b="1" dirty="0" smtClean="0">
                <a:solidFill>
                  <a:srgbClr val="002060"/>
                </a:solidFill>
              </a:rPr>
              <a:t>ჭაბურღილის მოწყობა  სოფ. ხოშატიანი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63" name="Picture 15" descr="C:\Users\manana.lobzhanidze\Desktop\როინის გადარჩეული ბოლო\10. ჭაბურღილიიიიიიიიიიიიიიიიიიი\არეშფერანი-. -ხოშატიანის ჭაბურღილი\_DSC312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5562600"/>
            <a:ext cx="1524000" cy="93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C:\Users\manana.lobzhanidze\Desktop\როინის გადარჩეული ბოლო\10. ჭაბურღილიიიიიიიიიიიიიიიიიიი\არეშფერანი-. -ხოშატიანის ჭაბურღილი\_DSC312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28800" y="5562600"/>
            <a:ext cx="1676400" cy="96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5" name="Picture 17" descr="C:\Users\manana.lobzhanidze\Desktop\როინის გადარჩეული ბოლო\6. სანიაღვრე არხიიიიიიიიიიიიიიიიიიიიიიიი\ნაწისქვილარის სანიაღვრე არხი\DSC_172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86200" y="3048000"/>
            <a:ext cx="1487339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Rectangle 38"/>
          <p:cNvSpPr/>
          <p:nvPr/>
        </p:nvSpPr>
        <p:spPr>
          <a:xfrm>
            <a:off x="3657600" y="2667000"/>
            <a:ext cx="5486400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400" b="1" dirty="0" smtClean="0">
                <a:solidFill>
                  <a:srgbClr val="002060"/>
                </a:solidFill>
              </a:rPr>
              <a:t>სანიაღვრე არხის  მოწყობა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38600" y="2971800"/>
            <a:ext cx="12192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ნაწისქვილარი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pic>
        <p:nvPicPr>
          <p:cNvPr id="2066" name="Picture 18" descr="C:\Users\manana.lobzhanidze\Desktop\როინის გადარჩეული ბოლო\6. სანიაღვრე არხიიიიიიიიიიიიიიიიიიიიიიიი\გუჯარეთში სანიაღვრე არხის რეაბილიტაცია\20190531_19252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62600" y="3048000"/>
            <a:ext cx="1676400" cy="107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8" name="Picture 20" descr="C:\Users\manana.lobzhanidze\Desktop\როინის გადარჩეული ბოლო\6. სანიაღვრე არხიიიიიიიიიიიიიიიიიიიიიიიი\ფოდაანის სანიაღვრე არხი\DSC_1643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15200" y="3048000"/>
            <a:ext cx="1491578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/>
          <p:cNvSpPr/>
          <p:nvPr/>
        </p:nvSpPr>
        <p:spPr>
          <a:xfrm>
            <a:off x="7543800" y="2971800"/>
            <a:ext cx="12192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</a:t>
            </a:r>
            <a:r>
              <a:rPr lang="en-US" sz="900" b="1" dirty="0" smtClean="0">
                <a:solidFill>
                  <a:srgbClr val="002060"/>
                </a:solidFill>
              </a:rPr>
              <a:t> </a:t>
            </a:r>
            <a:r>
              <a:rPr lang="ka-GE" sz="900" b="1" dirty="0" smtClean="0">
                <a:solidFill>
                  <a:srgbClr val="002060"/>
                </a:solidFill>
              </a:rPr>
              <a:t>ფოდაანი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867400" y="2971800"/>
            <a:ext cx="12192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გუჯარეთი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62400" y="4114800"/>
            <a:ext cx="2057400" cy="738664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sz="1400" b="1" dirty="0" smtClean="0">
                <a:solidFill>
                  <a:srgbClr val="002060"/>
                </a:solidFill>
              </a:rPr>
              <a:t>მოსაცდელის მოწყობა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69" name="Picture 21" descr="C:\Users\manana.lobzhanidze\Desktop\როინის გადარჩეული ბოლო\ზემო ბოლქვი-არეშფერანი - მოსაცდელების მოწყოფა\DSC_178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67200" y="4572000"/>
            <a:ext cx="155418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52"/>
          <p:cNvSpPr/>
          <p:nvPr/>
        </p:nvSpPr>
        <p:spPr>
          <a:xfrm>
            <a:off x="6248400" y="4114800"/>
            <a:ext cx="2438400" cy="4154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400" b="1" dirty="0" smtClean="0">
                <a:solidFill>
                  <a:srgbClr val="002060"/>
                </a:solidFill>
              </a:rPr>
              <a:t>სარიტუალო დარბაზი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70" name="Picture 22" descr="C:\Users\manana.lobzhanidze\Desktop\როინის გადარჩეული ბოლო\რაჭისუბნის სარიტუალო დარბაზის რეაბილიტაცია\_DSC31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6629400" y="4572000"/>
            <a:ext cx="1561802" cy="1043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Rectangle 54"/>
          <p:cNvSpPr/>
          <p:nvPr/>
        </p:nvSpPr>
        <p:spPr>
          <a:xfrm>
            <a:off x="3581400" y="5867400"/>
            <a:ext cx="1828800" cy="4154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400" b="1" dirty="0" smtClean="0">
                <a:solidFill>
                  <a:srgbClr val="002060"/>
                </a:solidFill>
              </a:rPr>
              <a:t>სკვერის მოწყობა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71" name="Picture 23" descr="C:\Users\manana.lobzhanidze\Desktop\როინის გადარჩეული ბოლო\8. სტადიონი, სპორსტ დარბაზი, ფიტნეს მოედანი, ინვენტარიიიიიიიიიიიიი\ნამესრალის სკვერის მოწყობა\_DSC3105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91200" y="5867400"/>
            <a:ext cx="1219200" cy="81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/>
          <p:cNvSpPr/>
          <p:nvPr/>
        </p:nvSpPr>
        <p:spPr>
          <a:xfrm>
            <a:off x="5791200" y="5638800"/>
            <a:ext cx="1143000" cy="3231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000" b="1" dirty="0" smtClean="0">
                <a:solidFill>
                  <a:srgbClr val="002060"/>
                </a:solidFill>
              </a:rPr>
              <a:t>სოფ. ნამესრალი 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91400" y="5638800"/>
            <a:ext cx="1295400" cy="3231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000" b="1" dirty="0" smtClean="0">
                <a:solidFill>
                  <a:srgbClr val="002060"/>
                </a:solidFill>
              </a:rPr>
              <a:t>სოფ. მსხალგორი</a:t>
            </a:r>
            <a:endParaRPr lang="en-US" sz="1000" b="1" dirty="0">
              <a:solidFill>
                <a:srgbClr val="002060"/>
              </a:solidFill>
            </a:endParaRPr>
          </a:p>
        </p:txBody>
      </p:sp>
      <p:pic>
        <p:nvPicPr>
          <p:cNvPr id="2073" name="Picture 25" descr="C:\Users\manana.lobzhanidze\Desktop\New folder (2)\_DSC316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53598" y="5867400"/>
            <a:ext cx="1254026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Rectangle 60"/>
          <p:cNvSpPr/>
          <p:nvPr/>
        </p:nvSpPr>
        <p:spPr>
          <a:xfrm>
            <a:off x="4572000" y="4495800"/>
            <a:ext cx="10668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ზ/ბოლქვი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858000" y="4495800"/>
            <a:ext cx="1143000" cy="30008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900" b="1" dirty="0" smtClean="0">
                <a:solidFill>
                  <a:srgbClr val="002060"/>
                </a:solidFill>
              </a:rPr>
              <a:t>სოფ. რაჭისუბანი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5257800" y="6019800"/>
            <a:ext cx="304800" cy="152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4724400" y="381000"/>
            <a:ext cx="304800" cy="152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manana.lobzhanidze\Desktop\საქობის ბაღი\_DSC3295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086600" y="228600"/>
            <a:ext cx="1447800" cy="91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/>
          <p:cNvSpPr/>
          <p:nvPr/>
        </p:nvSpPr>
        <p:spPr>
          <a:xfrm>
            <a:off x="7391400" y="76200"/>
            <a:ext cx="914400" cy="2308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900" b="1" dirty="0" smtClean="0">
                <a:solidFill>
                  <a:srgbClr val="002060"/>
                </a:solidFill>
              </a:rPr>
              <a:t>სოფ. საქობო</a:t>
            </a:r>
            <a:endParaRPr lang="en-US" sz="9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49415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1676400"/>
            <a:ext cx="8610600" cy="216982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a-GE" b="1" dirty="0" smtClean="0">
                <a:solidFill>
                  <a:srgbClr val="002060"/>
                </a:solidFill>
              </a:rPr>
              <a:t> 400 </a:t>
            </a:r>
            <a:r>
              <a:rPr lang="en-US" b="1" dirty="0" err="1" smtClean="0">
                <a:solidFill>
                  <a:srgbClr val="002060"/>
                </a:solidFill>
              </a:rPr>
              <a:t>ახალშობი</a:t>
            </a:r>
            <a:r>
              <a:rPr lang="ka-GE" b="1" dirty="0" smtClean="0">
                <a:solidFill>
                  <a:srgbClr val="002060"/>
                </a:solidFill>
              </a:rPr>
              <a:t>ლს გადაეცა სასაჩუქრე კალათი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a-GE" b="1" dirty="0" smtClean="0">
                <a:solidFill>
                  <a:srgbClr val="002060"/>
                </a:solidFill>
              </a:rPr>
              <a:t>21 მაღალი აკადემიური მოსწრების სტუდენტი დასაჩუქრდა ფუდადი თანხით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a-GE" b="1" dirty="0" smtClean="0">
                <a:solidFill>
                  <a:srgbClr val="002060"/>
                </a:solidFill>
              </a:rPr>
              <a:t>581 ბენეფიციარმა ისარგებლა სამედიცინო მომსახურებით</a:t>
            </a:r>
            <a:endParaRPr lang="en-US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ka-GE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304800"/>
            <a:ext cx="5943600" cy="92749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სოციალური სამსახურის ახალი ინიციატივა</a:t>
            </a:r>
            <a:endParaRPr lang="ka-GE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manana.lobzhanidze\Downloads\72740069_460164961278298_157958546275696640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2667000" cy="2007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manana.lobzhanidze\Downloads\74701704_556047658541655_89964164172218368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733800"/>
            <a:ext cx="2783734" cy="2050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manana.lobzhanidze\Downloads\76609843_2394711237510573_665912134961463296_n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048000" y="3733800"/>
            <a:ext cx="28194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63588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533400"/>
            <a:ext cx="8610600" cy="881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ka-GE" b="1" dirty="0" smtClean="0">
                <a:solidFill>
                  <a:srgbClr val="002060"/>
                </a:solidFill>
              </a:rPr>
              <a:t> 100 წელს გადაცილებული ხანდაზმულის დასაჩუქრება </a:t>
            </a:r>
          </a:p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manana.lobzhanidze\Downloads\74205776_2585099231527659_166359765158671155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3505200" cy="3450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manana.lobzhanidze\Downloads\73077695_2607917512622074_523620777689559859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828800"/>
            <a:ext cx="3429000" cy="3353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63588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1447801"/>
            <a:ext cx="8534400" cy="175432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 ლაგოდეხის მუნიციპალიტეტის ტერიტორიაზე გაიწმინდა </a:t>
            </a:r>
            <a:r>
              <a:rPr lang="en-US" b="1" dirty="0" smtClean="0">
                <a:solidFill>
                  <a:srgbClr val="002060"/>
                </a:solidFill>
              </a:rPr>
              <a:t>12 300 </a:t>
            </a:r>
            <a:r>
              <a:rPr lang="ka-GE" b="1" dirty="0" smtClean="0">
                <a:solidFill>
                  <a:srgbClr val="002060"/>
                </a:solidFill>
              </a:rPr>
              <a:t>გრძ.მ.  სარწყავი არხი </a:t>
            </a:r>
          </a:p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დასრულდა ლაგოდეხის 515 გრძ. მეტრი მაგისტრალური სარწყავი არხის რეაბილიტაცია 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304800"/>
            <a:ext cx="2514600" cy="823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8913" name="Picture 1" descr="C:\Users\manana.lobzhanidze\Desktop\საქართველოს მელიორაცია\20190528_131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581400"/>
            <a:ext cx="3023799" cy="268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4" name="Picture 2" descr="C:\Users\manana.lobzhanidze\Desktop\საქართველოს მელიორაცია\IMG_20190820_140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2971800" cy="267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5" name="Picture 3" descr="C:\Users\manana.lobzhanidze\Desktop\საქართველოს მელიორაცია\IMG_20190827_143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581400"/>
            <a:ext cx="2667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63588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152400"/>
            <a:ext cx="7239000" cy="5078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>
                <a:solidFill>
                  <a:srgbClr val="002060"/>
                </a:solidFill>
              </a:rPr>
              <a:t>ქ. ლაგოდეხი, </a:t>
            </a:r>
            <a:r>
              <a:rPr lang="ka-GE" b="1" dirty="0" smtClean="0">
                <a:solidFill>
                  <a:srgbClr val="002060"/>
                </a:solidFill>
              </a:rPr>
              <a:t>კოსტავას ქუჩა  (565 გრძ.მ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ka-GE" b="1" dirty="0" smtClean="0">
                <a:solidFill>
                  <a:srgbClr val="002060"/>
                </a:solidFill>
              </a:rPr>
              <a:t>)  - </a:t>
            </a:r>
            <a:r>
              <a:rPr lang="en-US" b="1" dirty="0" smtClean="0">
                <a:solidFill>
                  <a:srgbClr val="002060"/>
                </a:solidFill>
              </a:rPr>
              <a:t>425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627.19</a:t>
            </a:r>
            <a:r>
              <a:rPr lang="en-US" dirty="0" smtClean="0"/>
              <a:t>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manana.lobzhanidze\Desktop\როინის გადახარისხებული ფოტოები\კოსტავას ქ\DSC_0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3562349" cy="238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manana.lobzhanidze\Desktop\როინის გადახარისხებული ფოტოები\კოსტავას ქ\DSC_0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2000"/>
            <a:ext cx="364807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914400" y="3352800"/>
            <a:ext cx="7315200" cy="5078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>
                <a:solidFill>
                  <a:srgbClr val="002060"/>
                </a:solidFill>
              </a:rPr>
              <a:t>ქ. ლაგოდეხი, </a:t>
            </a:r>
            <a:r>
              <a:rPr lang="ka-GE" b="1" dirty="0" smtClean="0">
                <a:solidFill>
                  <a:srgbClr val="002060"/>
                </a:solidFill>
              </a:rPr>
              <a:t>წერეთლის ქუჩა  (866 გრძ.მ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ka-GE" b="1" dirty="0" smtClean="0">
                <a:solidFill>
                  <a:srgbClr val="002060"/>
                </a:solidFill>
              </a:rPr>
              <a:t> ) - </a:t>
            </a:r>
            <a:r>
              <a:rPr lang="en-US" b="1" dirty="0" smtClean="0">
                <a:solidFill>
                  <a:srgbClr val="002060"/>
                </a:solidFill>
              </a:rPr>
              <a:t>534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840.15</a:t>
            </a:r>
            <a:r>
              <a:rPr lang="en-US" dirty="0" smtClean="0"/>
              <a:t>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manana.lobzhanidze\Desktop\როინის გადარჩეული ბოლო\წერეთლის ქ\DSC_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962400"/>
            <a:ext cx="3533477" cy="246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manana.lobzhanidze\Desktop\როინის გადარჩეული ბოლო\წერეთლის ქ\DSC_1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962400"/>
            <a:ext cx="3657600" cy="2481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5779841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438400"/>
            <a:ext cx="8077200" cy="300082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 ლაგოდეხის მუნიციპალიტეტის ტერიტორიაზე შეიცვალა 274 საყრდენი ბოძი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 80 100 მ. არასტანდარტული სადენი შეიცვალა სტანდარტული ტიპის სადენით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დამონტაჟდა 17 900 მ. სიპ სადენი</a:t>
            </a:r>
          </a:p>
          <a:p>
            <a:pPr>
              <a:lnSpc>
                <a:spcPct val="150000"/>
              </a:lnSpc>
            </a:pPr>
            <a:endParaRPr lang="ka-GE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ka-GE" b="1" dirty="0" smtClean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19810" name="Picture 2" descr="C:\Users\manana.lobzhanidze\Downloads\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533400"/>
            <a:ext cx="2064189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63588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228600"/>
            <a:ext cx="8610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“</a:t>
            </a:r>
            <a:r>
              <a:rPr lang="ka-GE" sz="2000" b="1" dirty="0" smtClean="0">
                <a:solidFill>
                  <a:srgbClr val="002060"/>
                </a:solidFill>
              </a:rPr>
              <a:t>ლაგოდეხის სერვის ცენტრი</a:t>
            </a:r>
            <a:r>
              <a:rPr lang="en-US" sz="2000" b="1" dirty="0" smtClean="0">
                <a:solidFill>
                  <a:srgbClr val="002060"/>
                </a:solidFill>
              </a:rPr>
              <a:t>”-</a:t>
            </a:r>
            <a:r>
              <a:rPr lang="ka-GE" sz="2000" b="1" dirty="0" smtClean="0">
                <a:solidFill>
                  <a:srgbClr val="002060"/>
                </a:solidFill>
              </a:rPr>
              <a:t>ს მიერ განხორციელებული სამუშაოები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33400" y="914400"/>
            <a:ext cx="8458200" cy="205399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მუნიციპალიტეტის ტერიტორიაზე გაიჭრა და გაიწმინდა 82 სანიაღვრე არხი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შეიცვალა და დამონტაჟდა გარე-განათების  900 ლედ ტიპის სანათი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noProof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შეძენილია 50 ცალი </a:t>
            </a:r>
            <a:r>
              <a:rPr lang="ka-GE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ნაგვის ურნა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მოიხრეშა 10 ობიექტი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განხორციელდა 18 ნაპირსამაგრი სამუშაო</a:t>
            </a: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defRPr/>
            </a:pPr>
            <a:endParaRPr lang="en-US" dirty="0" smtClean="0"/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endParaRPr lang="ka-GE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endParaRPr kumimoji="0" lang="ka-GE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manana.lobzhanidze\Downloads\72552714_1330393290467336_308695189224528281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971800"/>
            <a:ext cx="3124200" cy="166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manana.lobzhanidze\Downloads\72451572_685806411933473_732921035315635814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724400"/>
            <a:ext cx="3115732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manana.lobzhanidze\Downloads\71848927_2383450568563958_184538034709358182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971800"/>
            <a:ext cx="3216729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manana.lobzhanidze\Downloads\72848281_766159717181301_7965457526961471488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4724400"/>
            <a:ext cx="32004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1447800"/>
            <a:ext cx="7620000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“</a:t>
            </a:r>
            <a:r>
              <a:rPr lang="ka-GE" b="1" dirty="0" smtClean="0">
                <a:solidFill>
                  <a:srgbClr val="002060"/>
                </a:solidFill>
              </a:rPr>
              <a:t>ლაგოდეხის კულტურის, სპორტისა და ახალგაზრდობის საქმეთა განვითარების ცენტრი</a:t>
            </a:r>
            <a:r>
              <a:rPr lang="en-US" b="1" dirty="0" smtClean="0">
                <a:solidFill>
                  <a:srgbClr val="002060"/>
                </a:solidFill>
              </a:rPr>
              <a:t>”-</a:t>
            </a:r>
            <a:r>
              <a:rPr lang="ka-GE" b="1" dirty="0" smtClean="0">
                <a:solidFill>
                  <a:srgbClr val="002060"/>
                </a:solidFill>
              </a:rPr>
              <a:t>ს მიერ განხორციელებული ღონისძიებები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990600" y="2743200"/>
            <a:ext cx="7620000" cy="32004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პასკის ფესტივალი 2019 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ნაყინის ფესტივალი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რეგიონალური დამეგობრების ფესტივალი</a:t>
            </a: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წიგნის ფესტივალი</a:t>
            </a: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ფერების ფესტივალი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2019</a:t>
            </a: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ეროვნული სამოსის დღე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ლაგოდეხის ცის ქვეშ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საზაფხულო სკოლა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manana.lobzhanidze\Desktop\74160881_415660719359962_838230816344506368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28600"/>
            <a:ext cx="9906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228600"/>
            <a:ext cx="3810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პასკის ფესტივალი -2019 </a:t>
            </a:r>
          </a:p>
        </p:txBody>
      </p:sp>
      <p:pic>
        <p:nvPicPr>
          <p:cNvPr id="7" name="Picture 6" descr="პასკის ფესტივალი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1" y="838200"/>
            <a:ext cx="3271606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პასკის ფესტივალი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7410" y="863283"/>
            <a:ext cx="3157843" cy="2184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971800" y="3276600"/>
            <a:ext cx="3429000" cy="5078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ნაყინის ფესტივალი 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pic>
        <p:nvPicPr>
          <p:cNvPr id="12" name="Picture 11" descr="ნაყინის ფესტივალი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800" y="4038600"/>
            <a:ext cx="3315948" cy="2214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ნაყინი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4038600"/>
            <a:ext cx="3124200" cy="2238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:\Users\manana.lobzhanidze\Desktop\74160881_415660719359962_838230816344506368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52400"/>
            <a:ext cx="4572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152400"/>
            <a:ext cx="5257800" cy="5078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რეგიონალური დამეგობრების ფესტივალი</a:t>
            </a:r>
          </a:p>
        </p:txBody>
      </p:sp>
      <p:pic>
        <p:nvPicPr>
          <p:cNvPr id="10" name="Picture 9" descr="რეგიონალური დამეგობრება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838200"/>
            <a:ext cx="3124200" cy="2086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რეგიონალური დამეგობრება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838200"/>
            <a:ext cx="3124200" cy="2086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>
            <a:off x="1219200" y="3352800"/>
            <a:ext cx="3048000" cy="5078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წიგნის ფესტივალი</a:t>
            </a:r>
          </a:p>
        </p:txBody>
      </p:sp>
      <p:pic>
        <p:nvPicPr>
          <p:cNvPr id="19" name="Picture 18" descr="წიგნის ფესტივალი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4267200"/>
            <a:ext cx="273892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20"/>
          <p:cNvSpPr/>
          <p:nvPr/>
        </p:nvSpPr>
        <p:spPr>
          <a:xfrm>
            <a:off x="4876800" y="3352800"/>
            <a:ext cx="3429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საზაფხულო სკოლა</a:t>
            </a:r>
          </a:p>
        </p:txBody>
      </p:sp>
      <p:pic>
        <p:nvPicPr>
          <p:cNvPr id="22" name="Picture 21" descr="საზაფხულო სკოლა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4267200"/>
            <a:ext cx="2732049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საზაფხულო სკოლა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2800" y="4267200"/>
            <a:ext cx="2590800" cy="1965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manana.lobzhanidze\Desktop\74160881_415660719359962_8382308163445063680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52400"/>
            <a:ext cx="4572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228600"/>
            <a:ext cx="3810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ეროვნული სამოსის დღე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3276600"/>
            <a:ext cx="3429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ლაგოდეხის ცის ქვეშ</a:t>
            </a:r>
          </a:p>
        </p:txBody>
      </p:sp>
      <p:pic>
        <p:nvPicPr>
          <p:cNvPr id="11" name="Picture 10" descr="ეროვნული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914400"/>
            <a:ext cx="28956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ეროვნული სამოსის დღე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914400"/>
            <a:ext cx="2927102" cy="203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ლაგოდეხის ცის ქვეშ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2681111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9"/>
          <p:cNvSpPr/>
          <p:nvPr/>
        </p:nvSpPr>
        <p:spPr>
          <a:xfrm>
            <a:off x="5029200" y="3276600"/>
            <a:ext cx="3429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ფერების ფესტივალი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ka-GE" b="1" dirty="0" smtClean="0">
                <a:solidFill>
                  <a:srgbClr val="002060"/>
                </a:solidFill>
              </a:rPr>
              <a:t>2019</a:t>
            </a:r>
          </a:p>
        </p:txBody>
      </p:sp>
      <p:pic>
        <p:nvPicPr>
          <p:cNvPr id="21" name="Picture 20" descr="ფერები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4114800"/>
            <a:ext cx="3030416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ლაგოდეხის ცის 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" y="4038600"/>
            <a:ext cx="262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manana.lobzhanidze\Desktop\74160881_415660719359962_8382308163445063680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52400"/>
            <a:ext cx="4572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16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304800"/>
            <a:ext cx="76962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2019-2020 წელს განსახორციელებელი პროექტები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524000"/>
            <a:ext cx="7772400" cy="461664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ვარდისუბანში 1,2,3 ქუჩუბის დამაკავშირებელი გზის რეაბილიტაცია</a:t>
            </a:r>
            <a:r>
              <a:rPr lang="en-US" sz="1400" b="1" dirty="0" smtClean="0">
                <a:solidFill>
                  <a:srgbClr val="002060"/>
                </a:solidFill>
              </a:rPr>
              <a:t> - 31</a:t>
            </a:r>
            <a:r>
              <a:rPr lang="ka-GE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4028 </a:t>
            </a:r>
            <a:r>
              <a:rPr lang="ka-GE" sz="1400" b="1" dirty="0" smtClean="0">
                <a:solidFill>
                  <a:srgbClr val="002060"/>
                </a:solidFill>
              </a:rPr>
              <a:t>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კართუბანში სასფლაოს ქუჩის რეაბილიტაცია - 520 000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ვერხვისმინდორში მისასვლელი გზის რეაბილიტაცია - 436 246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ბებურიანი-ბოლქვის დამაკავშირებელი გზის რეაბილიტაცია - 343 793 ლარი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პატარაგორში მე-2 ქუჩის რეაბილიტაცია - 679 464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მაწიმში შიდა გზების რეაბილიტაცია  მე-2 ეტაპი - 650 000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განათლებაში შიდა გზების რეაბილიტაცია მე-2 ეტაპი - 500 000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ქ. ლაგოდეხში ჯანელიძის ქუჩის რეაბილიტაცია - 700 000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ქ. ლაგოდეხში </a:t>
            </a:r>
            <a:r>
              <a:rPr lang="en-US" sz="1400" b="1" dirty="0" smtClean="0">
                <a:solidFill>
                  <a:srgbClr val="002060"/>
                </a:solidFill>
              </a:rPr>
              <a:t>N3 </a:t>
            </a:r>
            <a:r>
              <a:rPr lang="ka-GE" sz="1400" b="1" dirty="0" smtClean="0">
                <a:solidFill>
                  <a:srgbClr val="002060"/>
                </a:solidFill>
              </a:rPr>
              <a:t>საბავშვო ბაღის  რეაბილიტაცია - 700 000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გიორგეთის საბავშვო ბაღის რეაბილიტაცია - 700 000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ქალქვა-ნამესრალი გზის რეაბილიტაცია - 982 007.14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ცოდნისკარში საბავშვო ბაღის რეაბილიტაცია - 800 000 ლარი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400" b="1" dirty="0" smtClean="0">
                <a:solidFill>
                  <a:srgbClr val="002060"/>
                </a:solidFill>
              </a:rPr>
              <a:t>სოფ. თელაში სკოლის ქუჩის რეაბილიტაცია - 237 504 ლარი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0013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gode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533400"/>
            <a:ext cx="1301647" cy="158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2514600"/>
            <a:ext cx="8001000" cy="8382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29" tIns="45715" rIns="91429" bIns="45715" rtlCol="0" anchor="ctr">
            <a:norm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ka-GE" sz="3200" b="1" dirty="0" smtClean="0">
                <a:solidFill>
                  <a:srgbClr val="002060"/>
                </a:solidFill>
                <a:latin typeface="AcadNusx" pitchFamily="2" charset="0"/>
                <a:ea typeface="+mj-ea"/>
                <a:cs typeface="+mj-cs"/>
              </a:rPr>
              <a:t>გმადლობთ ყურადღებისთვის!</a:t>
            </a:r>
            <a:endParaRPr lang="en-US" sz="2400" b="1" dirty="0">
              <a:solidFill>
                <a:srgbClr val="002060"/>
              </a:solidFill>
              <a:latin typeface="AcadNusx" pitchFamily="2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4009937"/>
            <a:ext cx="3276600" cy="4001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2</a:t>
            </a:r>
            <a:r>
              <a:rPr lang="ka-GE" sz="2000" b="1" dirty="0" smtClean="0">
                <a:solidFill>
                  <a:srgbClr val="002060"/>
                </a:solidFill>
              </a:rPr>
              <a:t>019 წელი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3983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76200"/>
            <a:ext cx="685800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>
                <a:solidFill>
                  <a:srgbClr val="002060"/>
                </a:solidFill>
              </a:rPr>
              <a:t>ქ. </a:t>
            </a:r>
            <a:r>
              <a:rPr lang="ka-GE" sz="1600" b="1" dirty="0" smtClean="0">
                <a:solidFill>
                  <a:srgbClr val="002060"/>
                </a:solidFill>
              </a:rPr>
              <a:t>ლაგოდეხი, რუსთაველის ქუჩა  (91 420 გრძ.მ.) – </a:t>
            </a:r>
            <a:r>
              <a:rPr lang="en-US" sz="1600" b="1" dirty="0" smtClean="0">
                <a:solidFill>
                  <a:srgbClr val="002060"/>
                </a:solidFill>
              </a:rPr>
              <a:t>868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120 </a:t>
            </a:r>
            <a:r>
              <a:rPr lang="ka-GE" sz="1600" b="1" dirty="0" smtClean="0">
                <a:solidFill>
                  <a:srgbClr val="002060"/>
                </a:solidFill>
              </a:rPr>
              <a:t>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88065" name="Picture 1" descr="C:\Users\manana.lobzhanidze\Desktop\როინის გადარჩეული ბოლო\რუსთაველის ქ\DSC_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3505200" cy="2342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8068" name="Picture 4" descr="C:\Users\manana.lobzhanidze\Desktop\როინის გადარჩეული ბოლო\ქ.ლაგოდეხში რუსთაველის ქუჩის რეაბილიტაცია\20190531_083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3818165" cy="2300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762000" y="3124200"/>
            <a:ext cx="800100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განათლებაში შიდა გზების რეაბილიტაცია  (</a:t>
            </a:r>
            <a:r>
              <a:rPr lang="en-US" sz="1600" b="1" dirty="0" smtClean="0">
                <a:solidFill>
                  <a:srgbClr val="002060"/>
                </a:solidFill>
              </a:rPr>
              <a:t>1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765 </a:t>
            </a:r>
            <a:r>
              <a:rPr lang="ka-GE" sz="1600" b="1" dirty="0" smtClean="0">
                <a:solidFill>
                  <a:srgbClr val="002060"/>
                </a:solidFill>
              </a:rPr>
              <a:t>გრძ.მ.) – </a:t>
            </a:r>
            <a:r>
              <a:rPr lang="en-US" sz="1600" b="1" dirty="0" smtClean="0">
                <a:solidFill>
                  <a:srgbClr val="002060"/>
                </a:solidFill>
              </a:rPr>
              <a:t>405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963.13</a:t>
            </a:r>
            <a:r>
              <a:rPr lang="en-US" sz="1600" dirty="0" smtClean="0"/>
              <a:t> </a:t>
            </a:r>
            <a:r>
              <a:rPr lang="ka-GE" sz="1600" b="1" dirty="0" smtClean="0">
                <a:solidFill>
                  <a:srgbClr val="002060"/>
                </a:solidFill>
              </a:rPr>
              <a:t>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88074" name="Picture 10" descr="C:\Users\manana.lobzhanidze\Downloads\69302254_2379951395659341_9188937823753863168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657600"/>
            <a:ext cx="3505200" cy="269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8075" name="Picture 11" descr="C:\Users\manana.lobzhanidze\Downloads\68444610_2379951248992689_846295475577212108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3812766" cy="268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7015472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43689"/>
            <a:ext cx="754380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თამარიანში  სკოლის ქ. რეაბილიტაცია  (2 120 გრძ.მ.) - </a:t>
            </a:r>
            <a:r>
              <a:rPr lang="en-US" sz="1600" b="1" dirty="0" smtClean="0">
                <a:solidFill>
                  <a:srgbClr val="002060"/>
                </a:solidFill>
              </a:rPr>
              <a:t>631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880.39 </a:t>
            </a:r>
            <a:r>
              <a:rPr lang="ka-GE" sz="1600" b="1" dirty="0" smtClean="0">
                <a:solidFill>
                  <a:srgbClr val="002060"/>
                </a:solidFill>
              </a:rPr>
              <a:t>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87041" name="Picture 1" descr="C:\Users\manana.lobzhanidze\Desktop\როინის გადარჩეული ბოლო\თამარიანის გზის რეაბილიცაცია\DSC_0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609600"/>
            <a:ext cx="3685878" cy="246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7042" name="Picture 2" descr="C:\Users\manana.lobzhanidze\Desktop\როინის გადარჩეული ბოლო\თამარიანის გზის რეაბილიცაცია\DSC_0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3656989" cy="246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914400" y="3276600"/>
            <a:ext cx="746760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ფონაში შიდა გზების რეაბილიტაცია (</a:t>
            </a:r>
            <a:r>
              <a:rPr lang="en-US" sz="1600" b="1" dirty="0" smtClean="0">
                <a:solidFill>
                  <a:srgbClr val="002060"/>
                </a:solidFill>
              </a:rPr>
              <a:t>960 </a:t>
            </a:r>
            <a:r>
              <a:rPr lang="ka-GE" sz="1600" b="1" dirty="0" smtClean="0">
                <a:solidFill>
                  <a:srgbClr val="002060"/>
                </a:solidFill>
              </a:rPr>
              <a:t>გრძ.მ.) – </a:t>
            </a:r>
            <a:r>
              <a:rPr lang="en-US" sz="1600" b="1" dirty="0" smtClean="0">
                <a:solidFill>
                  <a:srgbClr val="002060"/>
                </a:solidFill>
              </a:rPr>
              <a:t>498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000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87043" name="Picture 3" descr="C:\Users\manana.lobzhanidze\Desktop\როინის გადარჩეული ბოლო\ფონის გზა\DSC_1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86200"/>
            <a:ext cx="3657601" cy="2537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7044" name="Picture 4" descr="C:\Users\manana.lobzhanidze\Desktop\როინის გადარჩეული ბოლო\ფონის გზა\DSC_0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6200"/>
            <a:ext cx="3733800" cy="2538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947957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152400"/>
            <a:ext cx="7696200" cy="42434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მაწიმში შიდა გზების რებილიტაცია  (</a:t>
            </a:r>
            <a:r>
              <a:rPr lang="en-US" sz="1600" b="1" dirty="0" smtClean="0">
                <a:solidFill>
                  <a:srgbClr val="002060"/>
                </a:solidFill>
              </a:rPr>
              <a:t>2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427</a:t>
            </a:r>
            <a:r>
              <a:rPr lang="ka-GE" sz="1600" b="1" dirty="0" smtClean="0">
                <a:solidFill>
                  <a:srgbClr val="002060"/>
                </a:solidFill>
              </a:rPr>
              <a:t> გრძ.მ.) – </a:t>
            </a:r>
            <a:r>
              <a:rPr lang="en-US" sz="1600" b="1" dirty="0" smtClean="0">
                <a:solidFill>
                  <a:srgbClr val="002060"/>
                </a:solidFill>
              </a:rPr>
              <a:t>633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000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3352800"/>
            <a:ext cx="822960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მშვიდობიანში მე-2 და მე-3  ქუჩის რეაბილიტაცია (</a:t>
            </a:r>
            <a:r>
              <a:rPr lang="en-US" sz="1600" b="1" dirty="0" smtClean="0">
                <a:solidFill>
                  <a:srgbClr val="002060"/>
                </a:solidFill>
              </a:rPr>
              <a:t>1</a:t>
            </a:r>
            <a:r>
              <a:rPr lang="ka-GE" sz="1600" b="1" dirty="0" smtClean="0">
                <a:solidFill>
                  <a:srgbClr val="002060"/>
                </a:solidFill>
              </a:rPr>
              <a:t> 100 გრძ.მ.) – </a:t>
            </a:r>
            <a:r>
              <a:rPr lang="en-US" sz="1600" b="1" dirty="0" smtClean="0">
                <a:solidFill>
                  <a:srgbClr val="002060"/>
                </a:solidFill>
              </a:rPr>
              <a:t>282 500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86017" name="Picture 1" descr="C:\Users\manana.lobzhanidze\Desktop\როინის გადარჩეული ბოლო\მაწიმის შიდა გზის რეაბილი\_DSC3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762000"/>
            <a:ext cx="3581400" cy="2344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018" name="Picture 2" descr="C:\Users\manana.lobzhanidze\Desktop\როინის გადარჩეული ბოლო\მაწიმის შიდა გზის რეაბილი\_DSC3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87664"/>
            <a:ext cx="3495674" cy="2336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020" name="Picture 4" descr="C:\Users\manana.lobzhanidze\Downloads\70891092_2412287972425683_82486104056607539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3610620" cy="223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manana.lobzhanidze\Downloads\75412186_2261553340616811_790505369532104704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038600"/>
            <a:ext cx="2286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57221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8763000" cy="12003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მუნიციპალიტეტში ტერიტორიაზე მოეწყო 11 ნაპირსამაგრი გაბიონი (1 577 გრძ.მ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r>
              <a:rPr lang="ka-GE" sz="2400" b="1" dirty="0" smtClean="0">
                <a:solidFill>
                  <a:srgbClr val="002060"/>
                </a:solidFill>
              </a:rPr>
              <a:t>) - </a:t>
            </a:r>
            <a:r>
              <a:rPr lang="en-US" sz="2400" b="1" dirty="0" smtClean="0">
                <a:solidFill>
                  <a:srgbClr val="002060"/>
                </a:solidFill>
              </a:rPr>
              <a:t>1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710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509.60 </a:t>
            </a:r>
            <a:r>
              <a:rPr lang="ka-GE" sz="2400" b="1" dirty="0" smtClean="0">
                <a:solidFill>
                  <a:srgbClr val="002060"/>
                </a:solidFill>
              </a:rPr>
              <a:t>ლარი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458200" cy="110799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 სოფ.შეერთებაში ჭვარტლის ხევზე მარჯვენა ნაპირზე გაბიონის </a:t>
            </a:r>
          </a:p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მოწყობა (25 გრძ.მ.) – </a:t>
            </a:r>
            <a:r>
              <a:rPr lang="en-US" sz="2400" b="1" dirty="0" smtClean="0">
                <a:solidFill>
                  <a:srgbClr val="002060"/>
                </a:solidFill>
              </a:rPr>
              <a:t>32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524.18 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2819400"/>
            <a:ext cx="8458200" cy="110799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 სოფ.განათლებაში ნინოს ხევზე  გაბიონის მოწყობა (322 გრძ.მ.) –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407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469 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3962400"/>
            <a:ext cx="8458200" cy="110799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 სოფ.ქვ.მსხალგორში მდინარე ბაისუბნის ხევზე ხიდის მიმდებარე მარცხენა მხარეს გაბიონის მოწყობა (98 გრძ.მ)  - </a:t>
            </a:r>
            <a:r>
              <a:rPr lang="en-US" sz="2400" b="1" dirty="0" smtClean="0">
                <a:solidFill>
                  <a:srgbClr val="002060"/>
                </a:solidFill>
              </a:rPr>
              <a:t>126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591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 ლარი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0" y="5257800"/>
            <a:ext cx="8458200" cy="110799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 სოფ.ბაისუბანში მდ.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ბაისუბნის ხევზე გაბიონების მოწყობა              (146 გრძ.მ.) – </a:t>
            </a:r>
            <a:r>
              <a:rPr lang="en-US" sz="2400" b="1" dirty="0" smtClean="0">
                <a:solidFill>
                  <a:srgbClr val="002060"/>
                </a:solidFill>
              </a:rPr>
              <a:t>116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689.72 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85800"/>
            <a:ext cx="8610600" cy="105201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 სოფ. ბაისუბანში მდ. ბაისუბნის წყალზე გაბიონის მოწყობა (56 გრძ. მ.)         </a:t>
            </a:r>
            <a:r>
              <a:rPr lang="en-US" sz="2400" b="1" dirty="0" smtClean="0">
                <a:solidFill>
                  <a:srgbClr val="002060"/>
                </a:solidFill>
              </a:rPr>
              <a:t>49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447.36 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362200"/>
            <a:ext cx="8534400" cy="105201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სოფ. აფენში წერეთლის ქუჩაზე არსებული ხიდის მიმდებარე გაბიონის მოწყობა (64 გრძ.მ.) - </a:t>
            </a:r>
            <a:r>
              <a:rPr lang="en-US" sz="2400" b="1" dirty="0" smtClean="0">
                <a:solidFill>
                  <a:srgbClr val="002060"/>
                </a:solidFill>
              </a:rPr>
              <a:t>62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626.52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4114800"/>
            <a:ext cx="8610600" cy="110799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Blip>
                <a:blip r:embed="rId2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 სოფ. ფონაში მდ. კაბლის ნაპირზე გაბიონის მოწყობა (135 გრძ.მ.)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140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213 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1567</Words>
  <Application>Microsoft Office PowerPoint</Application>
  <PresentationFormat>On-screen Show (4:3)</PresentationFormat>
  <Paragraphs>279</Paragraphs>
  <Slides>47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Wisp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2016-10-13T01:57:16Z</dcterms:created>
  <dcterms:modified xsi:type="dcterms:W3CDTF">2020-01-17T13:37:34Z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